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7B8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B9B9F">
              <a:alpha val="19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left>
          <a:righ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right>
          <a:top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top>
          <a:bottom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bottom>
          <a:insideH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H>
          <a:insideV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0CC8A">
              <a:alpha val="31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0E9D7"/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5815">
              <a:alpha val="7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2EBD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F2EBDB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2EBDB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wholeTbl>
    <a:band2H>
      <a:tcTxStyle b="def" i="def"/>
      <a:tcStyle>
        <a:tcBdr/>
        <a:fill>
          <a:solidFill>
            <a:srgbClr val="BCBCBC">
              <a:alpha val="12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45C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766D60"/>
              </a:solidFill>
              <a:prstDash val="solid"/>
              <a:miter lim="400000"/>
            </a:ln>
          </a:left>
          <a:right>
            <a:ln w="127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6D60"/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D60">
              <a:alpha val="5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66D60"/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66D60"/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hape 1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Заголовок и подзаголовок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eatherBookTypeEmbellishGld.pdf" descr="LeatherBookTypeEmbellishGld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53100" y="4775200"/>
            <a:ext cx="195662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Текст заголовка"/>
          <p:cNvSpPr txBox="1"/>
          <p:nvPr>
            <p:ph type="title"/>
          </p:nvPr>
        </p:nvSpPr>
        <p:spPr>
          <a:xfrm>
            <a:off x="825500" y="1879600"/>
            <a:ext cx="11836400" cy="2603500"/>
          </a:xfrm>
          <a:prstGeom prst="rect">
            <a:avLst/>
          </a:prstGeom>
          <a:effectLst>
            <a:outerShdw sx="100000" sy="100000" kx="0" ky="0" algn="b" rotWithShape="0" blurRad="25400" dist="38100" dir="2700000">
              <a:srgbClr val="6D625D">
                <a:alpha val="90000"/>
              </a:srgbClr>
            </a:outerShdw>
          </a:effectLst>
        </p:spPr>
        <p:txBody>
          <a:bodyPr anchor="b"/>
          <a:lstStyle>
            <a:lvl1pPr>
              <a:defRPr sz="8000">
                <a:solidFill>
                  <a:srgbClr val="BEA56D"/>
                </a:solidFill>
                <a:effectLst>
                  <a:outerShdw sx="100000" sy="100000" kx="0" ky="0" algn="b" rotWithShape="0" blurRad="38100" dist="25400" dir="1590000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3" name="Уровень текста 1…"/>
          <p:cNvSpPr txBox="1"/>
          <p:nvPr>
            <p:ph type="body" sz="quarter" idx="1"/>
          </p:nvPr>
        </p:nvSpPr>
        <p:spPr>
          <a:xfrm>
            <a:off x="825500" y="5346700"/>
            <a:ext cx="11836400" cy="1854200"/>
          </a:xfrm>
          <a:prstGeom prst="rect">
            <a:avLst/>
          </a:prstGeom>
          <a:effectLst>
            <a:outerShdw sx="100000" sy="100000" kx="0" ky="0" algn="b" rotWithShape="0" blurRad="25400" dist="38100" dir="2700000">
              <a:srgbClr val="6D625D">
                <a:alpha val="9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" name="Номер слайда"/>
          <p:cNvSpPr txBox="1"/>
          <p:nvPr>
            <p:ph type="sldNum" sz="quarter" idx="2"/>
          </p:nvPr>
        </p:nvSpPr>
        <p:spPr>
          <a:xfrm>
            <a:off x="6565899" y="9029700"/>
            <a:ext cx="342901" cy="355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–Иван Арсентьев"/>
          <p:cNvSpPr/>
          <p:nvPr>
            <p:ph type="body" sz="quarter" idx="13"/>
          </p:nvPr>
        </p:nvSpPr>
        <p:spPr>
          <a:xfrm>
            <a:off x="1270000" y="6350000"/>
            <a:ext cx="10464800" cy="558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–Иван Арсентьев</a:t>
            </a:r>
          </a:p>
        </p:txBody>
      </p:sp>
      <p:sp>
        <p:nvSpPr>
          <p:cNvPr id="96" name="«Место ввода цитаты»."/>
          <p:cNvSpPr/>
          <p:nvPr>
            <p:ph type="body" sz="quarter" idx="14"/>
          </p:nvPr>
        </p:nvSpPr>
        <p:spPr>
          <a:xfrm>
            <a:off x="1270000" y="4292600"/>
            <a:ext cx="10464800" cy="6731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i="1" sz="4000"/>
            </a:lvl1pPr>
          </a:lstStyle>
          <a:p>
            <a:pPr/>
            <a:r>
              <a:t>«Место ввода цитаты».</a:t>
            </a:r>
          </a:p>
        </p:txBody>
      </p:sp>
      <p:sp>
        <p:nvSpPr>
          <p:cNvPr id="9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Изображение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вертикально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Треугольник"/>
          <p:cNvSpPr/>
          <p:nvPr/>
        </p:nvSpPr>
        <p:spPr>
          <a:xfrm>
            <a:off x="507999" y="4875953"/>
            <a:ext cx="567637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27093" tIns="27093" rIns="27093" bIns="27093" anchor="ctr"/>
          <a:lstStyle/>
          <a:p>
            <a:pPr algn="l" defTabSz="457200">
              <a:defRPr sz="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0" name="Треугольник"/>
          <p:cNvSpPr/>
          <p:nvPr/>
        </p:nvSpPr>
        <p:spPr>
          <a:xfrm>
            <a:off x="507999" y="3297766"/>
            <a:ext cx="5676318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27093" tIns="27093" rIns="27093" bIns="27093" anchor="ctr"/>
          <a:lstStyle/>
          <a:p>
            <a:pPr algn="l" defTabSz="457200">
              <a:defRPr sz="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1" name="Текст заголовка"/>
          <p:cNvSpPr txBox="1"/>
          <p:nvPr>
            <p:ph type="title"/>
          </p:nvPr>
        </p:nvSpPr>
        <p:spPr>
          <a:xfrm>
            <a:off x="507999" y="3176693"/>
            <a:ext cx="5676055" cy="1822028"/>
          </a:xfrm>
          <a:prstGeom prst="rect">
            <a:avLst/>
          </a:prstGeom>
        </p:spPr>
        <p:txBody>
          <a:bodyPr lIns="0" tIns="0" rIns="0" bIns="0"/>
          <a:lstStyle>
            <a:lvl1pPr algn="l" defTabSz="825500">
              <a:lnSpc>
                <a:spcPct val="90000"/>
              </a:lnSpc>
              <a:spcBef>
                <a:spcPts val="2300"/>
              </a:spcBef>
              <a:defRPr sz="5400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effectLst/>
              </a:defRPr>
            </a:pPr>
            <a:r>
              <a:t>Текст заголовка</a:t>
            </a:r>
          </a:p>
        </p:txBody>
      </p:sp>
      <p:sp>
        <p:nvSpPr>
          <p:cNvPr id="122" name="Уровень текста 1…"/>
          <p:cNvSpPr txBox="1"/>
          <p:nvPr>
            <p:ph type="body" sz="quarter" idx="1"/>
          </p:nvPr>
        </p:nvSpPr>
        <p:spPr>
          <a:xfrm>
            <a:off x="507999" y="4998720"/>
            <a:ext cx="5676055" cy="35356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defTabSz="825500">
              <a:spcBef>
                <a:spcPts val="0"/>
              </a:spcBef>
              <a:buSzTx/>
              <a:buNone/>
              <a:defRPr sz="22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indent="0" defTabSz="825500">
              <a:spcBef>
                <a:spcPts val="0"/>
              </a:spcBef>
              <a:buSzTx/>
              <a:buNone/>
              <a:defRPr sz="22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indent="0" defTabSz="825500">
              <a:spcBef>
                <a:spcPts val="0"/>
              </a:spcBef>
              <a:buSzTx/>
              <a:buNone/>
              <a:defRPr sz="22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indent="0" defTabSz="825500">
              <a:spcBef>
                <a:spcPts val="0"/>
              </a:spcBef>
              <a:buSzTx/>
              <a:buNone/>
              <a:defRPr sz="22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indent="0" defTabSz="825500">
              <a:spcBef>
                <a:spcPts val="0"/>
              </a:spcBef>
              <a:buSzTx/>
              <a:buNone/>
              <a:defRPr sz="22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3" name="Номер слайда"/>
          <p:cNvSpPr txBox="1"/>
          <p:nvPr>
            <p:ph type="sldNum" sz="quarter" idx="2"/>
          </p:nvPr>
        </p:nvSpPr>
        <p:spPr>
          <a:xfrm>
            <a:off x="9320107" y="7802457"/>
            <a:ext cx="3034454" cy="393701"/>
          </a:xfrm>
          <a:prstGeom prst="rect">
            <a:avLst/>
          </a:prstGeom>
        </p:spPr>
        <p:txBody>
          <a:bodyPr wrap="square" lIns="24383" tIns="24383" rIns="24383" bIns="24383" anchor="ctr"/>
          <a:lstStyle>
            <a:lvl1pPr algn="r" defTabSz="825500">
              <a:defRPr sz="8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Внутренняя 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Изображение"/>
          <p:cNvSpPr/>
          <p:nvPr>
            <p:ph type="pic" idx="13"/>
          </p:nvPr>
        </p:nvSpPr>
        <p:spPr>
          <a:xfrm>
            <a:off x="749300" y="812800"/>
            <a:ext cx="11480800" cy="6223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Текст заголовка"/>
          <p:cNvSpPr txBox="1"/>
          <p:nvPr>
            <p:ph type="title"/>
          </p:nvPr>
        </p:nvSpPr>
        <p:spPr>
          <a:xfrm>
            <a:off x="762000" y="7035800"/>
            <a:ext cx="11480800" cy="13462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3" name="Уровень текста 1…"/>
          <p:cNvSpPr txBox="1"/>
          <p:nvPr>
            <p:ph type="body" sz="quarter" idx="1"/>
          </p:nvPr>
        </p:nvSpPr>
        <p:spPr>
          <a:xfrm>
            <a:off x="762000" y="8382000"/>
            <a:ext cx="11480800" cy="9525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i="1" sz="3600"/>
            </a:lvl1pPr>
            <a:lvl2pPr marL="0" indent="228600" algn="ctr">
              <a:spcBef>
                <a:spcPts val="0"/>
              </a:spcBef>
              <a:buSzTx/>
              <a:buNone/>
              <a:defRPr i="1" sz="3600"/>
            </a:lvl2pPr>
            <a:lvl3pPr marL="0" indent="457200" algn="ctr">
              <a:spcBef>
                <a:spcPts val="0"/>
              </a:spcBef>
              <a:buSzTx/>
              <a:buNone/>
              <a:defRPr i="1" sz="3600"/>
            </a:lvl3pPr>
            <a:lvl4pPr marL="0" indent="685800" algn="ctr">
              <a:spcBef>
                <a:spcPts val="0"/>
              </a:spcBef>
              <a:buSzTx/>
              <a:buNone/>
              <a:defRPr i="1" sz="3600"/>
            </a:lvl4pPr>
            <a:lvl5pPr marL="0" indent="914400" algn="ctr">
              <a:spcBef>
                <a:spcPts val="0"/>
              </a:spcBef>
              <a:buSzTx/>
              <a:buNone/>
              <a:defRPr i="1" sz="3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/>
          <p:nvPr>
            <p:ph type="sldNum" sz="quarter" idx="2"/>
          </p:nvPr>
        </p:nvSpPr>
        <p:spPr>
          <a:xfrm>
            <a:off x="6324599" y="9144000"/>
            <a:ext cx="342901" cy="355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заголовка"/>
          <p:cNvSpPr txBox="1"/>
          <p:nvPr>
            <p:ph type="title"/>
          </p:nvPr>
        </p:nvSpPr>
        <p:spPr>
          <a:xfrm>
            <a:off x="762000" y="3606800"/>
            <a:ext cx="11480800" cy="25400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LeatherBookTypeEmbellishGry.pdf" descr="LeatherBookTypeEmbellishGr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6906" y="5083509"/>
            <a:ext cx="1956621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Изображение"/>
          <p:cNvSpPr/>
          <p:nvPr>
            <p:ph type="pic" sz="half" idx="13"/>
          </p:nvPr>
        </p:nvSpPr>
        <p:spPr>
          <a:xfrm>
            <a:off x="7121230" y="1586868"/>
            <a:ext cx="5105401" cy="6807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" name="Текст заголовка"/>
          <p:cNvSpPr txBox="1"/>
          <p:nvPr>
            <p:ph type="title"/>
          </p:nvPr>
        </p:nvSpPr>
        <p:spPr>
          <a:xfrm>
            <a:off x="431800" y="1600200"/>
            <a:ext cx="6477000" cy="31750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42" name="Уровень текста 1…"/>
          <p:cNvSpPr txBox="1"/>
          <p:nvPr>
            <p:ph type="body" sz="quarter" idx="1"/>
          </p:nvPr>
        </p:nvSpPr>
        <p:spPr>
          <a:xfrm>
            <a:off x="431800" y="5715000"/>
            <a:ext cx="6464300" cy="267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600"/>
            </a:lvl1pPr>
            <a:lvl2pPr marL="0" indent="228600" algn="ctr">
              <a:spcBef>
                <a:spcPts val="0"/>
              </a:spcBef>
              <a:buSzTx/>
              <a:buNone/>
              <a:defRPr i="1" sz="3600"/>
            </a:lvl2pPr>
            <a:lvl3pPr marL="0" indent="457200" algn="ctr">
              <a:spcBef>
                <a:spcPts val="0"/>
              </a:spcBef>
              <a:buSzTx/>
              <a:buNone/>
              <a:defRPr i="1" sz="3600"/>
            </a:lvl3pPr>
            <a:lvl4pPr marL="0" indent="685800" algn="ctr">
              <a:spcBef>
                <a:spcPts val="0"/>
              </a:spcBef>
              <a:buSzTx/>
              <a:buNone/>
              <a:defRPr i="1" sz="3600"/>
            </a:lvl4pPr>
            <a:lvl5pPr marL="0" indent="914400" algn="ctr">
              <a:spcBef>
                <a:spcPts val="0"/>
              </a:spcBef>
              <a:buSzTx/>
              <a:buNone/>
              <a:defRPr i="1" sz="3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9" name="Уровень текста 1…"/>
          <p:cNvSpPr txBox="1"/>
          <p:nvPr>
            <p:ph type="body" idx="1"/>
          </p:nvPr>
        </p:nvSpPr>
        <p:spPr>
          <a:xfrm>
            <a:off x="762000" y="2768600"/>
            <a:ext cx="11480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Изображение"/>
          <p:cNvSpPr/>
          <p:nvPr>
            <p:ph type="pic" sz="half" idx="13"/>
          </p:nvPr>
        </p:nvSpPr>
        <p:spPr>
          <a:xfrm>
            <a:off x="6870700" y="2362200"/>
            <a:ext cx="5359400" cy="6413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9" name="Уровень текста 1…"/>
          <p:cNvSpPr txBox="1"/>
          <p:nvPr>
            <p:ph type="body" sz="half" idx="1"/>
          </p:nvPr>
        </p:nvSpPr>
        <p:spPr>
          <a:xfrm>
            <a:off x="762000" y="2362200"/>
            <a:ext cx="5334000" cy="6413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40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40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40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40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40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Изображение"/>
          <p:cNvSpPr/>
          <p:nvPr>
            <p:ph type="pic" idx="13"/>
          </p:nvPr>
        </p:nvSpPr>
        <p:spPr>
          <a:xfrm>
            <a:off x="787400" y="723900"/>
            <a:ext cx="6324600" cy="817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Изображение"/>
          <p:cNvSpPr/>
          <p:nvPr>
            <p:ph type="pic" sz="quarter" idx="14"/>
          </p:nvPr>
        </p:nvSpPr>
        <p:spPr>
          <a:xfrm>
            <a:off x="7396540" y="723900"/>
            <a:ext cx="4800601" cy="347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Изображение"/>
          <p:cNvSpPr/>
          <p:nvPr>
            <p:ph type="pic" sz="quarter" idx="15"/>
          </p:nvPr>
        </p:nvSpPr>
        <p:spPr>
          <a:xfrm>
            <a:off x="7396540" y="4508617"/>
            <a:ext cx="4813301" cy="439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ровень текста 1…"/>
          <p:cNvSpPr txBox="1"/>
          <p:nvPr>
            <p:ph type="body" idx="1"/>
          </p:nvPr>
        </p:nvSpPr>
        <p:spPr>
          <a:xfrm>
            <a:off x="762000" y="723900"/>
            <a:ext cx="11480800" cy="829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" name="Текст заголовка"/>
          <p:cNvSpPr txBox="1"/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6324599" y="9017000"/>
            <a:ext cx="342901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533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1pPr>
      <a:lvl2pPr marL="1066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2pPr>
      <a:lvl3pPr marL="1600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3pPr>
      <a:lvl4pPr marL="2133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4pPr>
      <a:lvl5pPr marL="26670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5pPr>
      <a:lvl6pPr marL="3200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6pPr>
      <a:lvl7pPr marL="3733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7pPr>
      <a:lvl8pPr marL="4267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8pPr>
      <a:lvl9pPr marL="4800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tisautomation.ru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Расчет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Расчет</a:t>
            </a:r>
          </a:p>
          <a:p>
            <a:pPr/>
            <a:r>
              <a:t>презентация</a:t>
            </a:r>
          </a:p>
        </p:txBody>
      </p:sp>
      <p:sp>
        <p:nvSpPr>
          <p:cNvPr id="133" name="жилой комплекс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61518">
              <a:defRPr sz="4108">
                <a:effectLst>
                  <a:outerShdw sx="100000" sy="100000" kx="0" ky="0" algn="b" rotWithShape="0" blurRad="20066" dist="30099" dir="15900000">
                    <a:srgbClr val="000000">
                      <a:alpha val="90000"/>
                    </a:srgbClr>
                  </a:outerShdw>
                </a:effectLst>
              </a:defRPr>
            </a:pPr>
            <a:r>
              <a:t>жилой комплекс</a:t>
            </a:r>
          </a:p>
          <a:p>
            <a:pPr defTabSz="461518">
              <a:defRPr sz="4108">
                <a:effectLst>
                  <a:outerShdw sx="100000" sy="100000" kx="0" ky="0" algn="b" rotWithShape="0" blurRad="20066" dist="30099" dir="15900000">
                    <a:srgbClr val="000000">
                      <a:alpha val="90000"/>
                    </a:srgbClr>
                  </a:outerShdw>
                </a:effectLst>
              </a:defRPr>
            </a:pPr>
            <a:r>
              <a:t>коммерческое предложение по автоматизации и диспетчеризации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33e215de839607dc8b91a1c5d16324a8.jpg" descr="33e215de839607dc8b91a1c5d16324a8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864349" y="2394901"/>
            <a:ext cx="5397501" cy="4461333"/>
          </a:xfrm>
          <a:prstGeom prst="rect">
            <a:avLst/>
          </a:prstGeom>
        </p:spPr>
      </p:pic>
      <p:sp>
        <p:nvSpPr>
          <p:cNvPr id="164" name="Однокомнатная квартира"/>
          <p:cNvSpPr txBox="1"/>
          <p:nvPr>
            <p:ph type="title"/>
          </p:nvPr>
        </p:nvSpPr>
        <p:spPr>
          <a:xfrm>
            <a:off x="762000" y="516676"/>
            <a:ext cx="11480800" cy="1524001"/>
          </a:xfrm>
          <a:prstGeom prst="rect">
            <a:avLst/>
          </a:prstGeom>
        </p:spPr>
        <p:txBody>
          <a:bodyPr/>
          <a:lstStyle/>
          <a:p>
            <a:pPr/>
            <a:r>
              <a:t>Однокомнатная квартира</a:t>
            </a:r>
          </a:p>
        </p:txBody>
      </p:sp>
      <p:sp>
        <p:nvSpPr>
          <p:cNvPr id="165" name="Управление Освещением        - 1981$ (базовая комплктация с учетом работы)…"/>
          <p:cNvSpPr txBox="1"/>
          <p:nvPr>
            <p:ph type="body" sz="half" idx="1"/>
          </p:nvPr>
        </p:nvSpPr>
        <p:spPr>
          <a:xfrm>
            <a:off x="973051" y="2368550"/>
            <a:ext cx="5334001" cy="6413500"/>
          </a:xfrm>
          <a:prstGeom prst="rect">
            <a:avLst/>
          </a:prstGeom>
        </p:spPr>
        <p:txBody>
          <a:bodyPr/>
          <a:lstStyle/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Управление Освещением        - 1981$ (базовая комплктация с учетом работы)</a:t>
            </a:r>
          </a:p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Управление Климатом            - 195$  одна зона</a:t>
            </a:r>
          </a:p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Система Безопасности             - 220$</a:t>
            </a:r>
          </a:p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Домофон intercom                     - 543$</a:t>
            </a:r>
          </a:p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Моторизованные карнизы      - 651$ (шторы)</a:t>
            </a:r>
          </a:p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Аудио-мультирум                    -  546$   (одна зона: плеер и 2-е акустики)</a:t>
            </a:r>
          </a:p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GSM управление                      - 330$</a:t>
            </a:r>
          </a:p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Протечки                                   - 133$</a:t>
            </a:r>
          </a:p>
        </p:txBody>
      </p:sp>
      <p:sp>
        <p:nvSpPr>
          <p:cNvPr id="166" name="Базовая стоимость -1981$…"/>
          <p:cNvSpPr txBox="1"/>
          <p:nvPr/>
        </p:nvSpPr>
        <p:spPr>
          <a:xfrm>
            <a:off x="6896100" y="7091291"/>
            <a:ext cx="5334000" cy="1687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406400" indent="-406400" algn="l">
              <a:spcBef>
                <a:spcPts val="4000"/>
              </a:spcBef>
              <a:buSzPct val="30000"/>
              <a:buBlip>
                <a:blip r:embed="rId3"/>
              </a:buBlip>
              <a:defRPr sz="3200"/>
            </a:pPr>
            <a:r>
              <a:t>Базовая стоимость -1981$</a:t>
            </a:r>
          </a:p>
          <a:p>
            <a:pPr marL="406400" indent="-406400" algn="l">
              <a:spcBef>
                <a:spcPts val="4000"/>
              </a:spcBef>
              <a:buSzPct val="30000"/>
              <a:buBlip>
                <a:blip r:embed="rId3"/>
              </a:buBlip>
              <a:defRPr sz="3200"/>
            </a:pPr>
            <a:r>
              <a:t>Полная стоимость - 4599$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2000">
        <p15:prstTrans prst="pageCurlDouble"/>
      </p:transition>
    </mc:Choice>
    <mc:Choice xmlns:p14="http://schemas.microsoft.com/office/powerpoint/2010/main" Requires="p14">
      <p:transition spd="slow" advClick="1" p14:dur="2000">
        <p14:prism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484d82c9abb0f410125fa98f8e20e145.jpg" descr="484d82c9abb0f410125fa98f8e20e145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864349" y="2394901"/>
            <a:ext cx="5397501" cy="4461333"/>
          </a:xfrm>
          <a:prstGeom prst="rect">
            <a:avLst/>
          </a:prstGeom>
        </p:spPr>
      </p:pic>
      <p:sp>
        <p:nvSpPr>
          <p:cNvPr id="169" name="Двухкомнатная квартира 84,76м2"/>
          <p:cNvSpPr txBox="1"/>
          <p:nvPr>
            <p:ph type="title"/>
          </p:nvPr>
        </p:nvSpPr>
        <p:spPr>
          <a:xfrm>
            <a:off x="762000" y="516676"/>
            <a:ext cx="11480800" cy="1524001"/>
          </a:xfrm>
          <a:prstGeom prst="rect">
            <a:avLst/>
          </a:prstGeom>
        </p:spPr>
        <p:txBody>
          <a:bodyPr/>
          <a:lstStyle/>
          <a:p>
            <a:pPr defTabSz="525779">
              <a:defRPr sz="6660">
                <a:effectLst>
                  <a:outerShdw sx="100000" sy="100000" kx="0" ky="0" algn="b" rotWithShape="0" blurRad="22860" dist="22860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Двухкомнатная квартира </a:t>
            </a:r>
            <a:r>
              <a:rPr sz="4590"/>
              <a:t>84,76м2</a:t>
            </a:r>
          </a:p>
        </p:txBody>
      </p:sp>
      <p:sp>
        <p:nvSpPr>
          <p:cNvPr id="170" name="Управление Освещением        - 2187$ (базовая комплктация с учетом работы)…"/>
          <p:cNvSpPr txBox="1"/>
          <p:nvPr>
            <p:ph type="body" sz="half" idx="1"/>
          </p:nvPr>
        </p:nvSpPr>
        <p:spPr>
          <a:xfrm>
            <a:off x="973051" y="2368550"/>
            <a:ext cx="5334001" cy="6413500"/>
          </a:xfrm>
          <a:prstGeom prst="rect">
            <a:avLst/>
          </a:prstGeom>
        </p:spPr>
        <p:txBody>
          <a:bodyPr/>
          <a:lstStyle/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Управление Освещением        - 2187$ (базовая комплктация с учетом работы)</a:t>
            </a:r>
          </a:p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Управление Климатом            - 585$  (три зоны)</a:t>
            </a:r>
          </a:p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Система Безопасности             - 220$</a:t>
            </a:r>
          </a:p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Домофон intercom                     - 543$</a:t>
            </a:r>
          </a:p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Моторизованные карнизы      - 1886$ (три корниза для штор)</a:t>
            </a:r>
          </a:p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Аудио-мультирум                    -  546$   (одна зона: плеер и 2-е акустики)</a:t>
            </a:r>
          </a:p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GSM управление                      - 330$</a:t>
            </a:r>
          </a:p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Протечки                                   - 138$</a:t>
            </a:r>
          </a:p>
        </p:txBody>
      </p:sp>
      <p:sp>
        <p:nvSpPr>
          <p:cNvPr id="171" name="Базовая стоимость -2187$…"/>
          <p:cNvSpPr txBox="1"/>
          <p:nvPr/>
        </p:nvSpPr>
        <p:spPr>
          <a:xfrm>
            <a:off x="6896100" y="7091291"/>
            <a:ext cx="5334000" cy="1687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406400" indent="-406400" algn="l">
              <a:spcBef>
                <a:spcPts val="4000"/>
              </a:spcBef>
              <a:buSzPct val="30000"/>
              <a:buBlip>
                <a:blip r:embed="rId3"/>
              </a:buBlip>
              <a:defRPr sz="3200"/>
            </a:pPr>
            <a:r>
              <a:t>Базовая стоимость -2187$</a:t>
            </a:r>
          </a:p>
          <a:p>
            <a:pPr marL="406400" indent="-406400" algn="l">
              <a:spcBef>
                <a:spcPts val="4000"/>
              </a:spcBef>
              <a:buSzPct val="30000"/>
              <a:buBlip>
                <a:blip r:embed="rId3"/>
              </a:buBlip>
              <a:defRPr sz="3200"/>
            </a:pPr>
            <a:r>
              <a:t>Полная стоимость - 6439$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2000">
        <p15:prstTrans prst="pageCurlDouble"/>
      </p:transition>
    </mc:Choice>
    <mc:Choice xmlns:p14="http://schemas.microsoft.com/office/powerpoint/2010/main" Requires="p14">
      <p:transition spd="slow" advClick="1" p14:dur="2000">
        <p14:prism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0f60b273acd770538d2c6bc01b9b961e.jpg" descr="0f60b273acd770538d2c6bc01b9b961e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864349" y="2394901"/>
            <a:ext cx="5397501" cy="4461333"/>
          </a:xfrm>
          <a:prstGeom prst="rect">
            <a:avLst/>
          </a:prstGeom>
        </p:spPr>
      </p:pic>
      <p:sp>
        <p:nvSpPr>
          <p:cNvPr id="174" name="Двухкомнатная квартира 84,76м2"/>
          <p:cNvSpPr txBox="1"/>
          <p:nvPr>
            <p:ph type="title"/>
          </p:nvPr>
        </p:nvSpPr>
        <p:spPr>
          <a:xfrm>
            <a:off x="762000" y="516676"/>
            <a:ext cx="11480800" cy="1524001"/>
          </a:xfrm>
          <a:prstGeom prst="rect">
            <a:avLst/>
          </a:prstGeom>
        </p:spPr>
        <p:txBody>
          <a:bodyPr/>
          <a:lstStyle/>
          <a:p>
            <a:pPr defTabSz="525779">
              <a:defRPr sz="6660">
                <a:effectLst>
                  <a:outerShdw sx="100000" sy="100000" kx="0" ky="0" algn="b" rotWithShape="0" blurRad="22860" dist="22860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Двухкомнатная квартира </a:t>
            </a:r>
            <a:r>
              <a:rPr sz="4590"/>
              <a:t>84,76м2</a:t>
            </a:r>
          </a:p>
        </p:txBody>
      </p:sp>
      <p:sp>
        <p:nvSpPr>
          <p:cNvPr id="175" name="Управление Освещением        - 2187$ (базовая комплктация с учетом работы)…"/>
          <p:cNvSpPr txBox="1"/>
          <p:nvPr>
            <p:ph type="body" sz="half" idx="1"/>
          </p:nvPr>
        </p:nvSpPr>
        <p:spPr>
          <a:xfrm>
            <a:off x="973051" y="2368550"/>
            <a:ext cx="5334001" cy="6413500"/>
          </a:xfrm>
          <a:prstGeom prst="rect">
            <a:avLst/>
          </a:prstGeom>
        </p:spPr>
        <p:txBody>
          <a:bodyPr/>
          <a:lstStyle/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Управление Освещением        - 2187$ (базовая комплктация с учетом работы)</a:t>
            </a:r>
          </a:p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Управление Климатом            - 585$  (три зоны)</a:t>
            </a:r>
          </a:p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Система Безопасности             - 220$</a:t>
            </a:r>
          </a:p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Домофон intercom                     - 543$</a:t>
            </a:r>
          </a:p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Моторизованные карнизы      - 1886$ (три корниза для штор)</a:t>
            </a:r>
          </a:p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Аудио-мультирум                    -  546$   (одна зона: плеер и 2-е акустики)</a:t>
            </a:r>
          </a:p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GSM управление                      - 330$</a:t>
            </a:r>
          </a:p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Протечки                                   - 138$</a:t>
            </a:r>
          </a:p>
        </p:txBody>
      </p:sp>
      <p:sp>
        <p:nvSpPr>
          <p:cNvPr id="176" name="Базовая стоимость -2187$…"/>
          <p:cNvSpPr txBox="1"/>
          <p:nvPr/>
        </p:nvSpPr>
        <p:spPr>
          <a:xfrm>
            <a:off x="6896100" y="7091291"/>
            <a:ext cx="5334000" cy="1687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406400" indent="-406400" algn="l">
              <a:spcBef>
                <a:spcPts val="4000"/>
              </a:spcBef>
              <a:buSzPct val="30000"/>
              <a:buBlip>
                <a:blip r:embed="rId3"/>
              </a:buBlip>
              <a:defRPr sz="3200"/>
            </a:pPr>
            <a:r>
              <a:t>Базовая стоимость -2187$</a:t>
            </a:r>
          </a:p>
          <a:p>
            <a:pPr marL="406400" indent="-406400" algn="l">
              <a:spcBef>
                <a:spcPts val="4000"/>
              </a:spcBef>
              <a:buSzPct val="30000"/>
              <a:buBlip>
                <a:blip r:embed="rId3"/>
              </a:buBlip>
              <a:defRPr sz="3200"/>
            </a:pPr>
            <a:r>
              <a:t>Полная стоимость - 6439$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2000">
        <p15:prstTrans prst="pageCurlDouble"/>
      </p:transition>
    </mc:Choice>
    <mc:Choice xmlns:p14="http://schemas.microsoft.com/office/powerpoint/2010/main" Requires="p14">
      <p:transition spd="slow" advClick="1" p14:dur="2000">
        <p14:prism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8d69d6420ad4872f5007206d1b387be9.jpg" descr="8d69d6420ad4872f5007206d1b387be9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864349" y="2394901"/>
            <a:ext cx="5397501" cy="4461333"/>
          </a:xfrm>
          <a:prstGeom prst="rect">
            <a:avLst/>
          </a:prstGeom>
        </p:spPr>
      </p:pic>
      <p:sp>
        <p:nvSpPr>
          <p:cNvPr id="179" name="Трехкомнатная квартира"/>
          <p:cNvSpPr txBox="1"/>
          <p:nvPr>
            <p:ph type="title"/>
          </p:nvPr>
        </p:nvSpPr>
        <p:spPr>
          <a:xfrm>
            <a:off x="762000" y="516676"/>
            <a:ext cx="11480800" cy="1524001"/>
          </a:xfrm>
          <a:prstGeom prst="rect">
            <a:avLst/>
          </a:prstGeom>
        </p:spPr>
        <p:txBody>
          <a:bodyPr/>
          <a:lstStyle/>
          <a:p>
            <a:pPr/>
            <a:r>
              <a:t>Трехкомнатная квартира </a:t>
            </a:r>
          </a:p>
        </p:txBody>
      </p:sp>
      <p:sp>
        <p:nvSpPr>
          <p:cNvPr id="180" name="Управление Освещением        - 3366$(базовая комплктация с учетом работы)…"/>
          <p:cNvSpPr txBox="1"/>
          <p:nvPr>
            <p:ph type="body" sz="half" idx="1"/>
          </p:nvPr>
        </p:nvSpPr>
        <p:spPr>
          <a:xfrm>
            <a:off x="973051" y="2368550"/>
            <a:ext cx="5334001" cy="6413500"/>
          </a:xfrm>
          <a:prstGeom prst="rect">
            <a:avLst/>
          </a:prstGeom>
        </p:spPr>
        <p:txBody>
          <a:bodyPr/>
          <a:lstStyle/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Управление Освещением        - 3366$(базовая комплктация с учетом работы)</a:t>
            </a:r>
          </a:p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Управление Климатом            - 780$  четыре зоны</a:t>
            </a:r>
          </a:p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Система Безопасности             - 220$</a:t>
            </a:r>
          </a:p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Домофон intercom                     - 543$</a:t>
            </a:r>
          </a:p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Моторизованные карнизы      - 2336$ (четыре карниза для штор до 4 метров)</a:t>
            </a:r>
          </a:p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Аудио-мультирум                    -  546$   одна зона</a:t>
            </a:r>
          </a:p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GSM управление                      - 330$</a:t>
            </a:r>
          </a:p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Протечки                                   - 138$</a:t>
            </a:r>
          </a:p>
        </p:txBody>
      </p:sp>
      <p:sp>
        <p:nvSpPr>
          <p:cNvPr id="181" name="Базовая стоимость -3366$…"/>
          <p:cNvSpPr txBox="1"/>
          <p:nvPr/>
        </p:nvSpPr>
        <p:spPr>
          <a:xfrm>
            <a:off x="6896100" y="7091291"/>
            <a:ext cx="5334000" cy="1687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406400" indent="-406400" algn="l">
              <a:spcBef>
                <a:spcPts val="4000"/>
              </a:spcBef>
              <a:buSzPct val="30000"/>
              <a:buBlip>
                <a:blip r:embed="rId3"/>
              </a:buBlip>
              <a:defRPr sz="3200"/>
            </a:pPr>
            <a:r>
              <a:t>Базовая стоимость -3366$</a:t>
            </a:r>
          </a:p>
          <a:p>
            <a:pPr marL="406400" indent="-406400" algn="l">
              <a:spcBef>
                <a:spcPts val="4000"/>
              </a:spcBef>
              <a:buSzPct val="30000"/>
              <a:buBlip>
                <a:blip r:embed="rId3"/>
              </a:buBlip>
              <a:defRPr sz="3200"/>
            </a:pPr>
            <a:r>
              <a:t>Полная стоимость -8259$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2000">
        <p15:prstTrans prst="pageCurlDouble"/>
      </p:transition>
    </mc:Choice>
    <mc:Choice xmlns:p14="http://schemas.microsoft.com/office/powerpoint/2010/main" Requires="p14">
      <p:transition spd="slow" advClick="1" p14:dur="2000">
        <p14:prism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ff347df9c70f5b67891b8b0071273541.jpg" descr="ff347df9c70f5b67891b8b0071273541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864349" y="2394901"/>
            <a:ext cx="5397501" cy="4461333"/>
          </a:xfrm>
          <a:prstGeom prst="rect">
            <a:avLst/>
          </a:prstGeom>
        </p:spPr>
      </p:pic>
      <p:sp>
        <p:nvSpPr>
          <p:cNvPr id="184" name="Четырехкомнатная квартира"/>
          <p:cNvSpPr txBox="1"/>
          <p:nvPr>
            <p:ph type="title"/>
          </p:nvPr>
        </p:nvSpPr>
        <p:spPr>
          <a:xfrm>
            <a:off x="762000" y="516676"/>
            <a:ext cx="11480800" cy="1524001"/>
          </a:xfrm>
          <a:prstGeom prst="rect">
            <a:avLst/>
          </a:prstGeom>
        </p:spPr>
        <p:txBody>
          <a:bodyPr/>
          <a:lstStyle>
            <a:lvl1pPr defTabSz="566674">
              <a:defRPr sz="7178">
                <a:effectLst>
                  <a:outerShdw sx="100000" sy="100000" kx="0" ky="0" algn="b" rotWithShape="0" blurRad="24638" dist="24638" dir="1590000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/>
            <a:r>
              <a:t>Четырехкомнатная квартира</a:t>
            </a:r>
          </a:p>
        </p:txBody>
      </p:sp>
      <p:sp>
        <p:nvSpPr>
          <p:cNvPr id="185" name="Управление Освещением        - 4918$ (базовая комплктация с учетом работы)…"/>
          <p:cNvSpPr txBox="1"/>
          <p:nvPr>
            <p:ph type="body" sz="half" idx="1"/>
          </p:nvPr>
        </p:nvSpPr>
        <p:spPr>
          <a:xfrm>
            <a:off x="973051" y="2368550"/>
            <a:ext cx="5334001" cy="6413500"/>
          </a:xfrm>
          <a:prstGeom prst="rect">
            <a:avLst/>
          </a:prstGeom>
        </p:spPr>
        <p:txBody>
          <a:bodyPr/>
          <a:lstStyle/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Управление Освещением        - 4918$ (базовая комплктация с учетом работы)</a:t>
            </a:r>
          </a:p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Управление Климатом            - 195$  одна зона</a:t>
            </a:r>
          </a:p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Система Безопасности             - 264$</a:t>
            </a:r>
          </a:p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Домофон intercom                     - 546$</a:t>
            </a:r>
          </a:p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Моторизованные карнизы      - 2920$ (четыре карниза для штор до 4 метров)</a:t>
            </a:r>
          </a:p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Аудио-мультирум                    -  546$   (одна зона)</a:t>
            </a:r>
          </a:p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GSM управление                      - 330$</a:t>
            </a:r>
          </a:p>
          <a:p>
            <a:pPr marL="247904" indent="-247904" defTabSz="356362">
              <a:spcBef>
                <a:spcPts val="2400"/>
              </a:spcBef>
              <a:buBlip>
                <a:blip r:embed="rId3"/>
              </a:buBlip>
              <a:defRPr sz="2257"/>
            </a:pPr>
            <a:r>
              <a:t>Протечки                                   - 138$</a:t>
            </a:r>
          </a:p>
        </p:txBody>
      </p:sp>
      <p:sp>
        <p:nvSpPr>
          <p:cNvPr id="186" name="Базовая стоимость -4918$…"/>
          <p:cNvSpPr txBox="1"/>
          <p:nvPr/>
        </p:nvSpPr>
        <p:spPr>
          <a:xfrm>
            <a:off x="6896100" y="7091291"/>
            <a:ext cx="5334000" cy="1687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406400" indent="-406400" algn="l">
              <a:spcBef>
                <a:spcPts val="4000"/>
              </a:spcBef>
              <a:buSzPct val="30000"/>
              <a:buBlip>
                <a:blip r:embed="rId3"/>
              </a:buBlip>
              <a:defRPr sz="3200"/>
            </a:pPr>
            <a:r>
              <a:t>Базовая стоимость -4918$</a:t>
            </a:r>
          </a:p>
          <a:p>
            <a:pPr marL="406400" indent="-406400" algn="l">
              <a:spcBef>
                <a:spcPts val="4000"/>
              </a:spcBef>
              <a:buSzPct val="30000"/>
              <a:buBlip>
                <a:blip r:embed="rId3"/>
              </a:buBlip>
              <a:defRPr sz="3200"/>
            </a:pPr>
            <a:r>
              <a:t>Полная стоимость - 9857$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2000">
        <p15:prstTrans prst="pageCurlDouble"/>
      </p:transition>
    </mc:Choice>
    <mc:Choice xmlns:p14="http://schemas.microsoft.com/office/powerpoint/2010/main" Requires="p14">
      <p:transition spd="slow" advClick="1" p14:dur="2000">
        <p14:prism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b2cff6f1d35a111730e9a62e3384e023.jpg" descr="b2cff6f1d35a111730e9a62e3384e023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36600" y="800100"/>
            <a:ext cx="11518900" cy="6261100"/>
          </a:xfrm>
          <a:prstGeom prst="rect">
            <a:avLst/>
          </a:prstGeom>
        </p:spPr>
      </p:pic>
      <p:sp>
        <p:nvSpPr>
          <p:cNvPr id="189" name="Диспетчеризация в многоквартирном доме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32993">
              <a:defRPr sz="4218">
                <a:effectLst>
                  <a:outerShdw sx="100000" sy="100000" kx="0" ky="0" algn="b" rotWithShape="0" blurRad="14478" dist="14478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Диспетчеризация в многоквартирном доме</a:t>
            </a:r>
          </a:p>
          <a:p>
            <a:pPr defTabSz="332993">
              <a:defRPr sz="4218">
                <a:effectLst>
                  <a:outerShdw sx="100000" sy="100000" kx="0" ky="0" algn="b" rotWithShape="0" blurRad="14478" dist="14478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TIS Technologe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2000">
        <p15:prstTrans prst="pageCurlDouble"/>
      </p:transition>
    </mc:Choice>
    <mc:Choice xmlns:p14="http://schemas.microsoft.com/office/powerpoint/2010/main" Requires="p14">
      <p:transition spd="slow" advClick="1" p14:dur="2000">
        <p14:prism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dispetcher.jpg" descr="dispetcher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831883" y="2230851"/>
            <a:ext cx="5462433" cy="6688898"/>
          </a:xfrm>
          <a:prstGeom prst="rect">
            <a:avLst/>
          </a:prstGeom>
        </p:spPr>
      </p:pic>
      <p:sp>
        <p:nvSpPr>
          <p:cNvPr id="192" name="Диспетчеризация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Диспетчеризация </a:t>
            </a:r>
          </a:p>
        </p:txBody>
      </p:sp>
      <p:sp>
        <p:nvSpPr>
          <p:cNvPr id="193" name="Диспетчеризация  TIS  позволяет контролировать все необходимые процессы происходящие в здании. Оперативно оповещать и автоматически устранять возникающие аварийные ситуации. Система TIS способна отправлять и получать SMS сообщения на мобильные номера нужных телефонов."/>
          <p:cNvSpPr txBox="1"/>
          <p:nvPr>
            <p:ph type="body" sz="half" idx="1"/>
          </p:nvPr>
        </p:nvSpPr>
        <p:spPr>
          <a:xfrm>
            <a:off x="762000" y="2368550"/>
            <a:ext cx="5334000" cy="6413500"/>
          </a:xfrm>
          <a:prstGeom prst="rect">
            <a:avLst/>
          </a:prstGeom>
        </p:spPr>
        <p:txBody>
          <a:bodyPr/>
          <a:lstStyle>
            <a:lvl1pPr marL="0" indent="0" algn="ctr" defTabSz="457200">
              <a:spcBef>
                <a:spcPts val="0"/>
              </a:spcBef>
              <a:buSzTx/>
              <a:buNone/>
              <a:defRPr sz="2600">
                <a:solidFill>
                  <a:srgbClr val="4D5459"/>
                </a:solidFill>
              </a:defRPr>
            </a:lvl1pPr>
          </a:lstStyle>
          <a:p>
            <a:pPr>
              <a:defRPr sz="1800"/>
            </a:pPr>
            <a:r>
              <a:rPr sz="2600"/>
              <a:t>Диспетчеризация  TIS  позволяет контролировать все необходимые процессы происходящие в здании. Оперативно оповещать и автоматически устранять возникающие аварийные ситуации. Система TIS способна отправлять и получать SMS сообщения на мобильные номера нужных телефонов.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2000">
        <p15:prstTrans prst="pageCurlDouble"/>
      </p:transition>
    </mc:Choice>
    <mc:Choice xmlns:p14="http://schemas.microsoft.com/office/powerpoint/2010/main" Requires="p14">
      <p:transition spd="slow" advClick="1" p14:dur="2000">
        <p14:prism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rac10-medowgate-013.jpg" descr="rac10-medowgate-013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857999" y="2142570"/>
            <a:ext cx="5397501" cy="6658530"/>
          </a:xfrm>
          <a:prstGeom prst="rect">
            <a:avLst/>
          </a:prstGeom>
        </p:spPr>
      </p:pic>
      <p:sp>
        <p:nvSpPr>
          <p:cNvPr id="196" name="Диспетчеризация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Диспетчеризация </a:t>
            </a:r>
          </a:p>
        </p:txBody>
      </p:sp>
      <p:sp>
        <p:nvSpPr>
          <p:cNvPr id="197" name="Возможности…"/>
          <p:cNvSpPr txBox="1"/>
          <p:nvPr>
            <p:ph type="body" sz="half" idx="1"/>
          </p:nvPr>
        </p:nvSpPr>
        <p:spPr>
          <a:xfrm>
            <a:off x="762000" y="2368550"/>
            <a:ext cx="5334000" cy="6413500"/>
          </a:xfrm>
          <a:prstGeom prst="rect">
            <a:avLst/>
          </a:prstGeom>
        </p:spPr>
        <p:txBody>
          <a:bodyPr/>
          <a:lstStyle/>
          <a:p>
            <a:pPr marL="0" indent="0" algn="ctr" defTabSz="361188">
              <a:spcBef>
                <a:spcPts val="0"/>
              </a:spcBef>
              <a:buSzTx/>
              <a:buNone/>
              <a:defRPr sz="2212">
                <a:solidFill>
                  <a:srgbClr val="4D5459"/>
                </a:solidFill>
              </a:defRPr>
            </a:pPr>
            <a:r>
              <a:t>Возможности</a:t>
            </a:r>
          </a:p>
          <a:p>
            <a:pPr marL="0" indent="0" algn="ctr" defTabSz="361188">
              <a:spcBef>
                <a:spcPts val="0"/>
              </a:spcBef>
              <a:buSzTx/>
              <a:buNone/>
              <a:defRPr sz="2212">
                <a:solidFill>
                  <a:srgbClr val="4D5459"/>
                </a:solidFill>
              </a:defRPr>
            </a:pPr>
          </a:p>
          <a:p>
            <a:pPr marL="0" indent="0" algn="ctr" defTabSz="361188">
              <a:spcBef>
                <a:spcPts val="0"/>
              </a:spcBef>
              <a:buSzTx/>
              <a:buNone/>
              <a:defRPr sz="2212">
                <a:solidFill>
                  <a:srgbClr val="4D5459"/>
                </a:solidFill>
              </a:defRPr>
            </a:pPr>
            <a:r>
              <a:t>Видео связь со всеми квартирами</a:t>
            </a:r>
          </a:p>
          <a:p>
            <a:pPr marL="0" indent="0" algn="ctr" defTabSz="361188">
              <a:spcBef>
                <a:spcPts val="0"/>
              </a:spcBef>
              <a:buSzTx/>
              <a:buNone/>
              <a:defRPr sz="2212">
                <a:solidFill>
                  <a:srgbClr val="4D5459"/>
                </a:solidFill>
              </a:defRPr>
            </a:pPr>
            <a:r>
              <a:t>и диспетчерской</a:t>
            </a:r>
          </a:p>
          <a:p>
            <a:pPr marL="0" indent="0" algn="ctr" defTabSz="361188">
              <a:spcBef>
                <a:spcPts val="0"/>
              </a:spcBef>
              <a:buSzTx/>
              <a:buNone/>
              <a:defRPr sz="2212">
                <a:solidFill>
                  <a:srgbClr val="4D5459"/>
                </a:solidFill>
              </a:defRPr>
            </a:pPr>
            <a:r>
              <a:t>- - -</a:t>
            </a:r>
          </a:p>
          <a:p>
            <a:pPr marL="0" indent="0" algn="ctr" defTabSz="361188">
              <a:spcBef>
                <a:spcPts val="0"/>
              </a:spcBef>
              <a:buSzTx/>
              <a:buNone/>
              <a:defRPr sz="2212">
                <a:solidFill>
                  <a:srgbClr val="4D5459"/>
                </a:solidFill>
              </a:defRPr>
            </a:pPr>
            <a:r>
              <a:t>Контроль доступа в дом</a:t>
            </a:r>
          </a:p>
          <a:p>
            <a:pPr marL="0" indent="0" algn="ctr" defTabSz="361188">
              <a:spcBef>
                <a:spcPts val="0"/>
              </a:spcBef>
              <a:buSzTx/>
              <a:buNone/>
              <a:defRPr sz="2212">
                <a:solidFill>
                  <a:srgbClr val="4D5459"/>
                </a:solidFill>
              </a:defRPr>
            </a:pPr>
            <a:r>
              <a:t>- - -</a:t>
            </a:r>
          </a:p>
          <a:p>
            <a:pPr marL="0" indent="0" algn="ctr" defTabSz="361188">
              <a:spcBef>
                <a:spcPts val="0"/>
              </a:spcBef>
              <a:buSzTx/>
              <a:buNone/>
              <a:defRPr sz="2212">
                <a:solidFill>
                  <a:srgbClr val="4D5459"/>
                </a:solidFill>
              </a:defRPr>
            </a:pPr>
            <a:r>
              <a:t>Видеонаблюдение</a:t>
            </a:r>
          </a:p>
          <a:p>
            <a:pPr marL="0" indent="0" algn="ctr" defTabSz="361188">
              <a:spcBef>
                <a:spcPts val="0"/>
              </a:spcBef>
              <a:buSzTx/>
              <a:buNone/>
              <a:defRPr sz="2212">
                <a:solidFill>
                  <a:srgbClr val="4D5459"/>
                </a:solidFill>
              </a:defRPr>
            </a:pPr>
            <a:r>
              <a:t>- - -</a:t>
            </a:r>
          </a:p>
          <a:p>
            <a:pPr marL="0" indent="0" algn="ctr" defTabSz="361188">
              <a:spcBef>
                <a:spcPts val="0"/>
              </a:spcBef>
              <a:buSzTx/>
              <a:buNone/>
              <a:defRPr sz="2212">
                <a:solidFill>
                  <a:srgbClr val="4D5459"/>
                </a:solidFill>
              </a:defRPr>
            </a:pPr>
            <a:r>
              <a:t>Автоматическое вкл/выкл света</a:t>
            </a:r>
          </a:p>
          <a:p>
            <a:pPr marL="0" indent="0" algn="ctr" defTabSz="361188">
              <a:spcBef>
                <a:spcPts val="0"/>
              </a:spcBef>
              <a:buSzTx/>
              <a:buNone/>
              <a:defRPr sz="2212">
                <a:solidFill>
                  <a:srgbClr val="4D5459"/>
                </a:solidFill>
              </a:defRPr>
            </a:pPr>
            <a:r>
              <a:t>- - -</a:t>
            </a:r>
          </a:p>
          <a:p>
            <a:pPr marL="0" indent="0" algn="ctr" defTabSz="361188">
              <a:spcBef>
                <a:spcPts val="0"/>
              </a:spcBef>
              <a:buSzTx/>
              <a:buNone/>
              <a:defRPr sz="2212">
                <a:solidFill>
                  <a:srgbClr val="4D5459"/>
                </a:solidFill>
              </a:defRPr>
            </a:pPr>
            <a:r>
              <a:t>Поддержания комфортной температуры в местах общего пользования</a:t>
            </a:r>
          </a:p>
          <a:p>
            <a:pPr marL="0" indent="0" algn="ctr" defTabSz="361188">
              <a:spcBef>
                <a:spcPts val="0"/>
              </a:spcBef>
              <a:buSzTx/>
              <a:buNone/>
              <a:defRPr sz="2212">
                <a:solidFill>
                  <a:srgbClr val="4D5459"/>
                </a:solidFill>
              </a:defRPr>
            </a:pPr>
            <a:r>
              <a:t> - - -</a:t>
            </a:r>
          </a:p>
          <a:p>
            <a:pPr marL="0" indent="0" algn="ctr" defTabSz="361188">
              <a:spcBef>
                <a:spcPts val="0"/>
              </a:spcBef>
              <a:buSzTx/>
              <a:buNone/>
              <a:defRPr sz="2212">
                <a:solidFill>
                  <a:srgbClr val="4D5459"/>
                </a:solidFill>
              </a:defRPr>
            </a:pPr>
            <a:r>
              <a:t>Контроль в каждой квартире</a:t>
            </a:r>
          </a:p>
          <a:p>
            <a:pPr marL="0" indent="0" algn="ctr" defTabSz="361188">
              <a:spcBef>
                <a:spcPts val="0"/>
              </a:spcBef>
              <a:buSzTx/>
              <a:buNone/>
              <a:defRPr sz="2212">
                <a:solidFill>
                  <a:srgbClr val="4D5459"/>
                </a:solidFill>
              </a:defRPr>
            </a:pPr>
            <a:r>
              <a:t>протечек воды</a:t>
            </a:r>
          </a:p>
          <a:p>
            <a:pPr marL="0" indent="0" algn="ctr" defTabSz="361188">
              <a:spcBef>
                <a:spcPts val="0"/>
              </a:spcBef>
              <a:buSzTx/>
              <a:buNone/>
              <a:defRPr sz="2212">
                <a:solidFill>
                  <a:srgbClr val="4D5459"/>
                </a:solidFill>
              </a:defRPr>
            </a:pPr>
            <a:r>
              <a:t>доступа в квартиру</a:t>
            </a:r>
          </a:p>
          <a:p>
            <a:pPr marL="0" indent="0" algn="ctr" defTabSz="361188">
              <a:spcBef>
                <a:spcPts val="0"/>
              </a:spcBef>
              <a:buSzTx/>
              <a:buNone/>
              <a:defRPr sz="2212">
                <a:solidFill>
                  <a:srgbClr val="4D5459"/>
                </a:solidFill>
              </a:defRPr>
            </a:pPr>
            <a:r>
              <a:t>пожара в квартире</a:t>
            </a:r>
            <a:endParaRPr sz="2054"/>
          </a:p>
          <a:p>
            <a:pPr marL="0" indent="0" algn="ctr" defTabSz="361188">
              <a:spcBef>
                <a:spcPts val="0"/>
              </a:spcBef>
              <a:buSzTx/>
              <a:buNone/>
              <a:defRPr sz="1422">
                <a:solidFill>
                  <a:srgbClr val="4D5459"/>
                </a:solidFill>
              </a:defRPr>
            </a:pPr>
            <a:endParaRPr sz="2054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2000">
        <p15:prstTrans prst="pageCurlDouble"/>
      </p:transition>
    </mc:Choice>
    <mc:Choice xmlns:p14="http://schemas.microsoft.com/office/powerpoint/2010/main" Requires="p14">
      <p:transition spd="slow" advClick="1" p14:dur="2000">
        <p14:prism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S Technology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TIS Technology</a:t>
            </a:r>
          </a:p>
        </p:txBody>
      </p:sp>
      <p:sp>
        <p:nvSpPr>
          <p:cNvPr id="200" name="г Москва…"/>
          <p:cNvSpPr txBox="1"/>
          <p:nvPr>
            <p:ph type="subTitle" sz="half" idx="1"/>
          </p:nvPr>
        </p:nvSpPr>
        <p:spPr>
          <a:xfrm>
            <a:off x="825500" y="5346700"/>
            <a:ext cx="11836400" cy="3790528"/>
          </a:xfrm>
          <a:prstGeom prst="rect">
            <a:avLst/>
          </a:prstGeom>
        </p:spPr>
        <p:txBody>
          <a:bodyPr/>
          <a:lstStyle/>
          <a:p>
            <a:pPr/>
            <a:r>
              <a:t>г Москва</a:t>
            </a:r>
          </a:p>
          <a:p>
            <a:pPr/>
            <a:r>
              <a:t>Волоколамское шоссе 88/5</a:t>
            </a:r>
          </a:p>
          <a:p>
            <a:pPr/>
            <a:r>
              <a:t>тел: 8(495)241-10-75</a:t>
            </a:r>
          </a:p>
          <a:p>
            <a:pPr/>
            <a:r>
              <a:rPr u="sng">
                <a:hlinkClick r:id="rId2" invalidUrl="" action="" tgtFrame="" tooltip="" history="1" highlightClick="0" endSnd="0"/>
              </a:rPr>
              <a:t>www.tisautomation.ru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2000">
        <p15:prstTrans prst="pageCurlDouble"/>
      </p:transition>
    </mc:Choice>
    <mc:Choice xmlns:p14="http://schemas.microsoft.com/office/powerpoint/2010/main" Requires="p14">
      <p:transition spd="slow" advClick="1" p14:dur="2000">
        <p14:prism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b2cff6f1d35a111730e9a62e3384e023.jpg" descr="b2cff6f1d35a111730e9a62e3384e023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36600" y="800100"/>
            <a:ext cx="11518900" cy="6261100"/>
          </a:xfrm>
          <a:prstGeom prst="rect">
            <a:avLst/>
          </a:prstGeom>
        </p:spPr>
      </p:pic>
      <p:sp>
        <p:nvSpPr>
          <p:cNvPr id="136" name="TIS Technologe"/>
          <p:cNvSpPr txBox="1"/>
          <p:nvPr>
            <p:ph type="title"/>
          </p:nvPr>
        </p:nvSpPr>
        <p:spPr>
          <a:xfrm>
            <a:off x="762000" y="7035800"/>
            <a:ext cx="11480800" cy="952500"/>
          </a:xfrm>
          <a:prstGeom prst="rect">
            <a:avLst/>
          </a:prstGeom>
        </p:spPr>
        <p:txBody>
          <a:bodyPr/>
          <a:lstStyle>
            <a:lvl1pPr defTabSz="461518">
              <a:defRPr sz="5846">
                <a:effectLst>
                  <a:outerShdw sx="100000" sy="100000" kx="0" ky="0" algn="b" rotWithShape="0" blurRad="20066" dist="20066" dir="1590000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/>
            <a:r>
              <a:t> TIS Technologe</a:t>
            </a:r>
          </a:p>
        </p:txBody>
      </p:sp>
      <p:sp>
        <p:nvSpPr>
          <p:cNvPr id="137" name="коммерческое предложение по автоматизации и диспетчерезации…"/>
          <p:cNvSpPr txBox="1"/>
          <p:nvPr>
            <p:ph type="body" sz="quarter" idx="1"/>
          </p:nvPr>
        </p:nvSpPr>
        <p:spPr>
          <a:xfrm>
            <a:off x="762000" y="8263433"/>
            <a:ext cx="11480800" cy="1071067"/>
          </a:xfrm>
          <a:prstGeom prst="rect">
            <a:avLst/>
          </a:prstGeom>
        </p:spPr>
        <p:txBody>
          <a:bodyPr/>
          <a:lstStyle/>
          <a:p>
            <a:pPr defTabSz="554990">
              <a:defRPr sz="3420"/>
            </a:pPr>
            <a:r>
              <a:t>коммерческое предложение по автоматизации и диспетчерезации</a:t>
            </a:r>
          </a:p>
          <a:p>
            <a:pPr defTabSz="554990">
              <a:defRPr sz="3420"/>
            </a:pPr>
            <a:r>
              <a:t> жилого здания А г. Т, ул. К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2000">
        <p15:prstTrans prst="pageCurlDouble"/>
      </p:transition>
    </mc:Choice>
    <mc:Choice xmlns:p14="http://schemas.microsoft.com/office/powerpoint/2010/main" Requires="p14">
      <p:transition spd="slow" advClick="1" p14:dur="2000">
        <p14:prism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330778-14061PSU951.jpg" descr="330778-14061PSU951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858000" y="2349500"/>
            <a:ext cx="5397500" cy="6451600"/>
          </a:xfrm>
          <a:prstGeom prst="rect">
            <a:avLst/>
          </a:prstGeom>
        </p:spPr>
      </p:pic>
      <p:sp>
        <p:nvSpPr>
          <p:cNvPr id="140" name="TIS Technolo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TIS Technologe</a:t>
            </a:r>
          </a:p>
        </p:txBody>
      </p:sp>
      <p:sp>
        <p:nvSpPr>
          <p:cNvPr id="141" name="Наша компания уже много лет успешно реализует проекты  систем автоматизации зданий на базе передового оборудования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 defTabSz="373151">
              <a:lnSpc>
                <a:spcPct val="115000"/>
              </a:lnSpc>
              <a:spcBef>
                <a:spcPts val="800"/>
              </a:spcBef>
              <a:buClr>
                <a:srgbClr val="929292"/>
              </a:buClr>
              <a:buSzTx/>
              <a:buFont typeface="Zapf Dingbats"/>
              <a:buNone/>
              <a:defRPr sz="2241">
                <a:solidFill>
                  <a:srgbClr val="4D5459"/>
                </a:solidFill>
              </a:defRPr>
            </a:pPr>
            <a:r>
              <a:rPr>
                <a:uFill>
                  <a:solidFill>
                    <a:srgbClr val="000000"/>
                  </a:solidFill>
                </a:uFill>
              </a:rPr>
              <a:t>Наша компания уже много лет успешно реализует проекты  систем автоматизации зданий на базе передового оборудования </a:t>
            </a:r>
            <a:endParaRPr>
              <a:uFill>
                <a:solidFill>
                  <a:srgbClr val="000000"/>
                </a:solidFill>
              </a:uFill>
            </a:endParaRPr>
          </a:p>
          <a:p>
            <a:pPr marL="0" indent="0" algn="ctr" defTabSz="373151">
              <a:lnSpc>
                <a:spcPct val="115000"/>
              </a:lnSpc>
              <a:spcBef>
                <a:spcPts val="800"/>
              </a:spcBef>
              <a:buClr>
                <a:srgbClr val="929292"/>
              </a:buClr>
              <a:buSzTx/>
              <a:buFont typeface="Zapf Dingbats"/>
              <a:buNone/>
              <a:defRPr sz="2241">
                <a:solidFill>
                  <a:srgbClr val="4D5459"/>
                </a:solidFill>
              </a:defRPr>
            </a:pPr>
            <a:r>
              <a:rPr>
                <a:uFill>
                  <a:solidFill>
                    <a:srgbClr val="000000"/>
                  </a:solidFill>
                </a:uFill>
              </a:rPr>
              <a:t>TIS Technologe (Texas Intelligent Systems).</a:t>
            </a:r>
            <a:endParaRPr>
              <a:uFill>
                <a:solidFill>
                  <a:srgbClr val="000000"/>
                </a:solidFill>
              </a:uFill>
            </a:endParaRPr>
          </a:p>
          <a:p>
            <a:pPr marL="0" indent="0" algn="ctr" defTabSz="373151">
              <a:lnSpc>
                <a:spcPct val="115000"/>
              </a:lnSpc>
              <a:spcBef>
                <a:spcPts val="800"/>
              </a:spcBef>
              <a:buClr>
                <a:srgbClr val="929292"/>
              </a:buClr>
              <a:buSzTx/>
              <a:buFont typeface="Zapf Dingbats"/>
              <a:buNone/>
              <a:defRPr sz="2241">
                <a:solidFill>
                  <a:srgbClr val="4D5459"/>
                </a:solidFill>
              </a:defRPr>
            </a:pPr>
            <a:r>
              <a:rPr>
                <a:uFill>
                  <a:solidFill>
                    <a:srgbClr val="000000"/>
                  </a:solidFill>
                </a:uFill>
              </a:rPr>
              <a:t>Это гибкая и универсальная система способная автоматизировать все инженерные системы здания, и способна превратить его в современный, высокотехнологичный и энергоэффективный «организм».</a:t>
            </a:r>
          </a:p>
          <a:p>
            <a:pPr marL="0" indent="0" algn="ctr" defTabSz="373151">
              <a:lnSpc>
                <a:spcPct val="115000"/>
              </a:lnSpc>
              <a:spcBef>
                <a:spcPts val="800"/>
              </a:spcBef>
              <a:buClr>
                <a:srgbClr val="929292"/>
              </a:buClr>
              <a:buSzTx/>
              <a:buFont typeface="Zapf Dingbats"/>
              <a:buNone/>
              <a:defRPr sz="2241">
                <a:solidFill>
                  <a:srgbClr val="4D5459"/>
                </a:solidFill>
              </a:defRPr>
            </a:pPr>
            <a:r>
              <a:t> Оснащение жилого комплекса системой </a:t>
            </a:r>
          </a:p>
          <a:p>
            <a:pPr marL="0" indent="0" algn="ctr" defTabSz="379475">
              <a:spcBef>
                <a:spcPts val="0"/>
              </a:spcBef>
              <a:buClr>
                <a:srgbClr val="929292"/>
              </a:buClr>
              <a:buSzTx/>
              <a:buFont typeface="Zapf Dingbats"/>
              <a:buNone/>
              <a:defRPr sz="2241">
                <a:solidFill>
                  <a:srgbClr val="4D5459"/>
                </a:solidFill>
              </a:defRPr>
            </a:pPr>
            <a:r>
              <a:t>автоматизации TIS поднимет уровень комфорта и безопасности </a:t>
            </a:r>
          </a:p>
          <a:p>
            <a:pPr marL="0" indent="0" algn="ctr" defTabSz="379475">
              <a:spcBef>
                <a:spcPts val="0"/>
              </a:spcBef>
              <a:buClr>
                <a:srgbClr val="929292"/>
              </a:buClr>
              <a:buSzTx/>
              <a:buFont typeface="Zapf Dingbats"/>
              <a:buNone/>
              <a:defRPr sz="2241">
                <a:solidFill>
                  <a:srgbClr val="4D5459"/>
                </a:solidFill>
              </a:defRPr>
            </a:pPr>
            <a:r>
              <a:t> здания, а также привлекательности его на рынке недвижимости! Придает зданию наивысший статус, элитного жилья.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2000">
        <p15:prstTrans prst="pageCurlDouble"/>
      </p:transition>
    </mc:Choice>
    <mc:Choice xmlns:p14="http://schemas.microsoft.com/office/powerpoint/2010/main" Requires="p14">
      <p:transition spd="slow" advClick="1" p14:dur="2000">
        <p14:prism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Используя TIS Technolo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Используя TIS Technologe</a:t>
            </a:r>
          </a:p>
        </p:txBody>
      </p:sp>
      <p:sp>
        <p:nvSpPr>
          <p:cNvPr id="144" name="Вы сможете ежемесячно экономить…"/>
          <p:cNvSpPr txBox="1"/>
          <p:nvPr/>
        </p:nvSpPr>
        <p:spPr>
          <a:xfrm>
            <a:off x="762000" y="2211488"/>
            <a:ext cx="11480800" cy="6564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554990">
              <a:defRPr sz="2565">
                <a:effectLst>
                  <a:outerShdw sx="100000" sy="100000" kx="0" ky="0" algn="b" rotWithShape="0" blurRad="24130" dist="24130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Вы сможете ежемесячно экономить</a:t>
            </a:r>
          </a:p>
          <a:p>
            <a:pPr defTabSz="554990">
              <a:defRPr sz="2565">
                <a:effectLst>
                  <a:outerShdw sx="100000" sy="100000" kx="0" ky="0" algn="b" rotWithShape="0" blurRad="24130" dist="24130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на электроэнергии до 60%, а на отоплении до 40%</a:t>
            </a:r>
          </a:p>
          <a:p>
            <a:pPr defTabSz="554990">
              <a:defRPr sz="2565">
                <a:effectLst>
                  <a:outerShdw sx="100000" sy="100000" kx="0" ky="0" algn="b" rotWithShape="0" blurRad="24130" dist="24130" dir="15900000">
                    <a:srgbClr val="595650">
                      <a:alpha val="33000"/>
                    </a:srgbClr>
                  </a:outerShdw>
                </a:effectLst>
              </a:defRPr>
            </a:pPr>
          </a:p>
          <a:p>
            <a:pPr defTabSz="554990">
              <a:defRPr sz="2565">
                <a:effectLst>
                  <a:outerShdw sx="100000" sy="100000" kx="0" ky="0" algn="b" rotWithShape="0" blurRad="24130" dist="24130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 Вы получите возможность общаться с своим домом по SMS</a:t>
            </a:r>
          </a:p>
          <a:p>
            <a:pPr defTabSz="554990">
              <a:defRPr sz="2565">
                <a:effectLst>
                  <a:outerShdw sx="100000" sy="100000" kx="0" ky="0" algn="b" rotWithShape="0" blurRad="24130" dist="24130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Оперативно получать информацию об аварийных ситуациях, произошедших в Ваше отсутствие и устранять их дистанционно.</a:t>
            </a:r>
          </a:p>
          <a:p>
            <a:pPr defTabSz="554990">
              <a:defRPr sz="2565">
                <a:effectLst>
                  <a:outerShdw sx="100000" sy="100000" kx="0" ky="0" algn="b" rotWithShape="0" blurRad="24130" dist="24130" dir="15900000">
                    <a:srgbClr val="595650">
                      <a:alpha val="33000"/>
                    </a:srgbClr>
                  </a:outerShdw>
                </a:effectLst>
              </a:defRPr>
            </a:pPr>
          </a:p>
          <a:p>
            <a:pPr defTabSz="554990">
              <a:defRPr sz="2565">
                <a:effectLst>
                  <a:outerShdw sx="100000" sy="100000" kx="0" ky="0" algn="b" rotWithShape="0" blurRad="24130" dist="24130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Вы сможете управлять освещением, шторами, климатом и другими устройствами в доме с помощью бесплатных приложений для смартфонов и планшетов.</a:t>
            </a:r>
          </a:p>
          <a:p>
            <a:pPr defTabSz="554990">
              <a:defRPr sz="2565">
                <a:effectLst>
                  <a:outerShdw sx="100000" sy="100000" kx="0" ky="0" algn="b" rotWithShape="0" blurRad="24130" dist="24130" dir="15900000">
                    <a:srgbClr val="595650">
                      <a:alpha val="33000"/>
                    </a:srgbClr>
                  </a:outerShdw>
                </a:effectLst>
              </a:defRPr>
            </a:pPr>
          </a:p>
          <a:p>
            <a:pPr defTabSz="554990">
              <a:defRPr sz="2565">
                <a:effectLst>
                  <a:outerShdw sx="100000" sy="100000" kx="0" ky="0" algn="b" rotWithShape="0" blurRad="24130" dist="24130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Контролировать свое жилище на не санкционированное проникновение находясь вне дома.</a:t>
            </a:r>
          </a:p>
          <a:p>
            <a:pPr defTabSz="554990">
              <a:defRPr sz="2565">
                <a:effectLst>
                  <a:outerShdw sx="100000" sy="100000" kx="0" ky="0" algn="b" rotWithShape="0" blurRad="24130" dist="24130" dir="15900000">
                    <a:srgbClr val="595650">
                      <a:alpha val="33000"/>
                    </a:srgbClr>
                  </a:outerShdw>
                </a:effectLst>
              </a:defRPr>
            </a:pPr>
          </a:p>
          <a:p>
            <a:pPr defTabSz="554990">
              <a:defRPr sz="2565">
                <a:effectLst>
                  <a:outerShdw sx="100000" sy="100000" kx="0" ky="0" algn="b" rotWithShape="0" blurRad="24130" dist="24130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Новая система интерком домофонии TIS даст возможность отвечать на звонки в дверь даже находясь вне дома,оперативно связываться с диспетчером или соседями по аудио-видео связи и управлять всеми функциями системы автоматизации TIS.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2000">
        <p15:prstTrans prst="pageCurlDouble"/>
      </p:transition>
    </mc:Choice>
    <mc:Choice xmlns:p14="http://schemas.microsoft.com/office/powerpoint/2010/main" Requires="p14">
      <p:transition spd="slow" advClick="1" p14:dur="2000">
        <p14:prism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330778-14061PSU951.jpg" descr="330778-14061PSU951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858000" y="2349500"/>
            <a:ext cx="5397500" cy="6451600"/>
          </a:xfrm>
          <a:prstGeom prst="rect">
            <a:avLst/>
          </a:prstGeom>
        </p:spPr>
      </p:pic>
      <p:sp>
        <p:nvSpPr>
          <p:cNvPr id="147" name="Преимущества TIS Technolo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808">
                <a:effectLst>
                  <a:outerShdw sx="100000" sy="100000" kx="0" ky="0" algn="b" rotWithShape="0" blurRad="23368" dist="23368" dir="1590000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/>
            <a:r>
              <a:t>Преимущества TIS Technologe</a:t>
            </a:r>
          </a:p>
        </p:txBody>
      </p:sp>
      <p:sp>
        <p:nvSpPr>
          <p:cNvPr id="148" name="TIS - способен дать максимально гибкий подход к решению любой задачи, так как является, системой децентрализованной.  А значит, вы выбираете те функции автоматизации,  которые нужны именно Вам и платите только за них, но при необходимости можете с легкостью добовлять необходимый для Вас функционал системы.…"/>
          <p:cNvSpPr txBox="1"/>
          <p:nvPr/>
        </p:nvSpPr>
        <p:spPr>
          <a:xfrm>
            <a:off x="507999" y="2336879"/>
            <a:ext cx="5676055" cy="6372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defTabSz="236524">
              <a:defRPr sz="2619">
                <a:solidFill>
                  <a:srgbClr val="000000"/>
                </a:solidFill>
              </a:defRPr>
            </a:pPr>
            <a:r>
              <a:rPr>
                <a:solidFill>
                  <a:srgbClr val="3C3C3C"/>
                </a:solidFill>
              </a:rPr>
              <a:t>TIS - способен дать максимально гибкий подход к решению любой задачи, так как является, системой децентрализованной.  А значит, вы выбираете те функции автоматизации,  которые нужны именно Вам и платите только за них, но при необходимости можете с легкостью добовлять необходимый для Вас функционал системы.</a:t>
            </a:r>
            <a:endParaRPr>
              <a:solidFill>
                <a:srgbClr val="3C3C3C"/>
              </a:solidFill>
            </a:endParaRPr>
          </a:p>
          <a:p>
            <a:pPr defTabSz="236524">
              <a:defRPr sz="2619">
                <a:solidFill>
                  <a:srgbClr val="000000"/>
                </a:solidFill>
              </a:defRPr>
            </a:pPr>
            <a:r>
              <a:rPr>
                <a:solidFill>
                  <a:srgbClr val="3C3C3C"/>
                </a:solidFill>
              </a:rPr>
              <a:t>Еще один не мало важный плюс системы это диспетчирезация, она дает возможность оперативно собирать всю информацию о доме и оперативно реагировать на аварийные ситуации исключая человеческий фактор.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2000">
        <p15:prstTrans prst="pageCurlDouble"/>
      </p:transition>
    </mc:Choice>
    <mc:Choice xmlns:p14="http://schemas.microsoft.com/office/powerpoint/2010/main" Requires="p14">
      <p:transition spd="slow" advClick="1" p14:dur="2000">
        <p14:prism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Базовая комплектация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Базовая комплектация</a:t>
            </a:r>
          </a:p>
        </p:txBody>
      </p:sp>
      <p:sp>
        <p:nvSpPr>
          <p:cNvPr id="151" name="Как говорилось выше построение системы начинается с базовой комплектации объекта. Что же получает собственник объекта в базовой комплектации.…"/>
          <p:cNvSpPr txBox="1"/>
          <p:nvPr/>
        </p:nvSpPr>
        <p:spPr>
          <a:xfrm>
            <a:off x="762000" y="2181337"/>
            <a:ext cx="11480800" cy="6564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defRPr sz="2700"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Как говорилось выше построение системы начинается с базовой комплектации объекта. Что же получает собственник объекта в базовой комплектации. </a:t>
            </a:r>
          </a:p>
          <a:p>
            <a:pPr>
              <a:defRPr sz="2700"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Первое - самое главное, проект и полную закладку коммуникаций под систему автоматизации , способную максимально автоматизировать данное помещение.  На данном этапе проектируются и делаются закладки под системы: Освещения, Безопасности, Протечки, Климата, Удаленного управления, Домофонии, Контроля доступа, Штор и пр. </a:t>
            </a:r>
          </a:p>
          <a:p>
            <a:pPr>
              <a:defRPr sz="2700"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Второе - как правило в базовой комплектации устанавливается система управления освещением она является основной так как является скелетом к которому добавляется желаемый заказчиком функционал.</a:t>
            </a:r>
          </a:p>
          <a:p>
            <a:pPr>
              <a:defRPr sz="2700"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Третье - самое приятное, Вы можете в любое удобное для Вас время увеличивать возможности вашей системы добавляя ту или иную функцию, или сразу выбрать тот функционал который вам необходим.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2000">
        <p15:prstTrans prst="pageCurlDouble"/>
      </p:transition>
    </mc:Choice>
    <mc:Choice xmlns:p14="http://schemas.microsoft.com/office/powerpoint/2010/main" Requires="p14">
      <p:transition spd="slow" advClick="1" p14:dur="2000">
        <p14:prism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Базовая комплектация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Базовая комплектация</a:t>
            </a:r>
          </a:p>
        </p:txBody>
      </p:sp>
      <p:sp>
        <p:nvSpPr>
          <p:cNvPr id="154" name="Управление светом…"/>
          <p:cNvSpPr txBox="1"/>
          <p:nvPr/>
        </p:nvSpPr>
        <p:spPr>
          <a:xfrm>
            <a:off x="762000" y="2211488"/>
            <a:ext cx="11480800" cy="6564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560831">
              <a:defRPr sz="2592">
                <a:effectLst>
                  <a:outerShdw sx="100000" sy="100000" kx="0" ky="0" algn="b" rotWithShape="0" blurRad="24384" dist="24384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Управление светом</a:t>
            </a:r>
          </a:p>
          <a:p>
            <a:pPr defTabSz="560831">
              <a:defRPr sz="2592">
                <a:effectLst>
                  <a:outerShdw sx="100000" sy="100000" kx="0" ky="0" algn="b" rotWithShape="0" blurRad="24384" dist="24384" dir="15900000">
                    <a:srgbClr val="595650">
                      <a:alpha val="33000"/>
                    </a:srgbClr>
                  </a:outerShdw>
                </a:effectLst>
              </a:defRPr>
            </a:pPr>
          </a:p>
          <a:p>
            <a:pPr defTabSz="560831">
              <a:defRPr sz="2592">
                <a:effectLst>
                  <a:outerShdw sx="100000" sy="100000" kx="0" ky="0" algn="b" rotWithShape="0" blurRad="24384" dist="24384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Димирование света</a:t>
            </a:r>
          </a:p>
          <a:p>
            <a:pPr defTabSz="560831">
              <a:defRPr sz="2592">
                <a:effectLst>
                  <a:outerShdw sx="100000" sy="100000" kx="0" ky="0" algn="b" rotWithShape="0" blurRad="24384" dist="24384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DALY, DMX </a:t>
            </a:r>
          </a:p>
          <a:p>
            <a:pPr defTabSz="560831">
              <a:defRPr sz="2592">
                <a:effectLst>
                  <a:outerShdw sx="100000" sy="100000" kx="0" ky="0" algn="b" rotWithShape="0" blurRad="24384" dist="24384" dir="15900000">
                    <a:srgbClr val="595650">
                      <a:alpha val="33000"/>
                    </a:srgbClr>
                  </a:outerShdw>
                </a:effectLst>
              </a:defRPr>
            </a:pPr>
          </a:p>
          <a:p>
            <a:pPr defTabSz="560831">
              <a:defRPr sz="2592">
                <a:effectLst>
                  <a:outerShdw sx="100000" sy="100000" kx="0" ky="0" algn="b" rotWithShape="0" blurRad="24384" dist="24384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Автоматическое включение /выключения света по датчикам движения</a:t>
            </a:r>
          </a:p>
          <a:p>
            <a:pPr defTabSz="560831">
              <a:defRPr sz="2592">
                <a:effectLst>
                  <a:outerShdw sx="100000" sy="100000" kx="0" ky="0" algn="b" rotWithShape="0" blurRad="24384" dist="24384" dir="15900000">
                    <a:srgbClr val="595650">
                      <a:alpha val="33000"/>
                    </a:srgbClr>
                  </a:outerShdw>
                </a:effectLst>
              </a:defRPr>
            </a:pPr>
          </a:p>
          <a:p>
            <a:pPr defTabSz="560831">
              <a:defRPr sz="2592">
                <a:effectLst>
                  <a:outerShdw sx="100000" sy="100000" kx="0" ky="0" algn="b" rotWithShape="0" blurRad="24384" dist="24384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Все выключатели в доме по умолчанию проходные</a:t>
            </a:r>
          </a:p>
          <a:p>
            <a:pPr defTabSz="560831">
              <a:defRPr sz="2592">
                <a:effectLst>
                  <a:outerShdw sx="100000" sy="100000" kx="0" ky="0" algn="b" rotWithShape="0" blurRad="24384" dist="24384" dir="15900000">
                    <a:srgbClr val="595650">
                      <a:alpha val="33000"/>
                    </a:srgbClr>
                  </a:outerShdw>
                </a:effectLst>
              </a:defRPr>
            </a:pPr>
          </a:p>
          <a:p>
            <a:pPr defTabSz="560831">
              <a:defRPr sz="2592">
                <a:effectLst>
                  <a:outerShdw sx="100000" sy="100000" kx="0" ky="0" algn="b" rotWithShape="0" blurRad="24384" dist="24384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Все выключатели имеют обратную связь и показывают статус группы</a:t>
            </a:r>
          </a:p>
          <a:p>
            <a:pPr defTabSz="560831">
              <a:defRPr sz="2592">
                <a:effectLst>
                  <a:outerShdw sx="100000" sy="100000" kx="0" ky="0" algn="b" rotWithShape="0" blurRad="24384" dist="24384" dir="15900000">
                    <a:srgbClr val="595650">
                      <a:alpha val="33000"/>
                    </a:srgbClr>
                  </a:outerShdw>
                </a:effectLst>
              </a:defRPr>
            </a:pPr>
          </a:p>
          <a:p>
            <a:pPr defTabSz="560831">
              <a:defRPr sz="2592">
                <a:effectLst>
                  <a:outerShdw sx="100000" sy="100000" kx="0" ky="0" algn="b" rotWithShape="0" blurRad="24384" dist="24384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создание сценариев</a:t>
            </a:r>
          </a:p>
          <a:p>
            <a:pPr defTabSz="560831">
              <a:defRPr sz="2592">
                <a:effectLst>
                  <a:outerShdw sx="100000" sy="100000" kx="0" ky="0" algn="b" rotWithShape="0" blurRad="24384" dist="24384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(гости, релакс, присутствие и др.)</a:t>
            </a:r>
          </a:p>
          <a:p>
            <a:pPr defTabSz="560831">
              <a:defRPr sz="2592">
                <a:effectLst>
                  <a:outerShdw sx="100000" sy="100000" kx="0" ky="0" algn="b" rotWithShape="0" blurRad="24384" dist="24384" dir="15900000">
                    <a:srgbClr val="595650">
                      <a:alpha val="33000"/>
                    </a:srgbClr>
                  </a:outerShdw>
                </a:effectLst>
              </a:defRPr>
            </a:pPr>
          </a:p>
          <a:p>
            <a:pPr defTabSz="560831">
              <a:defRPr sz="2592">
                <a:effectLst>
                  <a:outerShdw sx="100000" sy="100000" kx="0" ky="0" algn="b" rotWithShape="0" blurRad="24384" dist="24384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Управление всеми функциями TIS с планшета и смартфона</a:t>
            </a:r>
          </a:p>
          <a:p>
            <a:pPr defTabSz="560831">
              <a:defRPr sz="2592">
                <a:effectLst>
                  <a:outerShdw sx="100000" sy="100000" kx="0" ky="0" algn="b" rotWithShape="0" blurRad="24384" dist="24384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на  IOS и  Android</a:t>
            </a:r>
          </a:p>
          <a:p>
            <a:pPr defTabSz="560831">
              <a:defRPr sz="2592">
                <a:effectLst>
                  <a:outerShdw sx="100000" sy="100000" kx="0" ky="0" algn="b" rotWithShape="0" blurRad="24384" dist="24384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(без платно неограниченное количество устройств)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2000">
        <p15:prstTrans prst="pageCurlDouble"/>
      </p:transition>
    </mc:Choice>
    <mc:Choice xmlns:p14="http://schemas.microsoft.com/office/powerpoint/2010/main" Requires="p14">
      <p:transition spd="slow" advClick="1" p14:dur="2000">
        <p14:prism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дополнительные возможност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808">
                <a:effectLst>
                  <a:outerShdw sx="100000" sy="100000" kx="0" ky="0" algn="b" rotWithShape="0" blurRad="23368" dist="23368" dir="1590000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/>
            <a:r>
              <a:t>дополнительные возможности</a:t>
            </a:r>
          </a:p>
        </p:txBody>
      </p:sp>
      <p:sp>
        <p:nvSpPr>
          <p:cNvPr id="157" name="Климат…"/>
          <p:cNvSpPr txBox="1"/>
          <p:nvPr/>
        </p:nvSpPr>
        <p:spPr>
          <a:xfrm>
            <a:off x="762000" y="2070747"/>
            <a:ext cx="11480800" cy="7110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indent="91440" defTabSz="179832">
              <a:lnSpc>
                <a:spcPct val="115000"/>
              </a:lnSpc>
              <a:spcBef>
                <a:spcPts val="400"/>
              </a:spcBef>
              <a:buClr>
                <a:srgbClr val="929292"/>
              </a:buClr>
              <a:buFont typeface="Zapf Dingbats"/>
              <a:defRPr sz="1480">
                <a:solidFill>
                  <a:srgbClr val="000000"/>
                </a:solidFill>
              </a:defRPr>
            </a:pPr>
            <a:r>
              <a:t>Климат</a:t>
            </a:r>
          </a:p>
          <a:p>
            <a:pPr indent="91440" defTabSz="179832">
              <a:lnSpc>
                <a:spcPct val="115000"/>
              </a:lnSpc>
              <a:spcBef>
                <a:spcPts val="400"/>
              </a:spcBef>
              <a:buClr>
                <a:srgbClr val="929292"/>
              </a:buClr>
              <a:buFont typeface="Zapf Dingbats"/>
              <a:defRPr sz="1480">
                <a:solidFill>
                  <a:srgbClr val="000000"/>
                </a:solidFill>
              </a:defRPr>
            </a:pPr>
            <a:r>
              <a:t>TIS выпускает оборудование способное управлять кондиционерами, фанкоилами,  приточно вытяжной вентиляцией, батареями теплыми полами и пр. климатическим оборудованием.</a:t>
            </a:r>
          </a:p>
          <a:p>
            <a:pPr indent="91440" defTabSz="179832">
              <a:lnSpc>
                <a:spcPct val="115000"/>
              </a:lnSpc>
              <a:spcBef>
                <a:spcPts val="400"/>
              </a:spcBef>
              <a:buClr>
                <a:srgbClr val="929292"/>
              </a:buClr>
              <a:buFont typeface="Zapf Dingbats"/>
              <a:defRPr sz="1480">
                <a:solidFill>
                  <a:srgbClr val="000000"/>
                </a:solidFill>
              </a:defRPr>
            </a:pPr>
            <a:r>
              <a:t>Безопасность </a:t>
            </a:r>
          </a:p>
          <a:p>
            <a:pPr indent="91440" algn="just" defTabSz="179832">
              <a:lnSpc>
                <a:spcPct val="115000"/>
              </a:lnSpc>
              <a:spcBef>
                <a:spcPts val="400"/>
              </a:spcBef>
              <a:buClr>
                <a:srgbClr val="929292"/>
              </a:buClr>
              <a:buFont typeface="Zapf Dingbats"/>
              <a:defRPr sz="1480">
                <a:solidFill>
                  <a:srgbClr val="000000"/>
                </a:solidFill>
              </a:defRPr>
            </a:pPr>
            <a:r>
              <a:t>С помощью добавления блока TIS-SEC   ваша система начинает выполнять функции безопасности то есть все датчики движения, 10в1 и др. переходят в режим охраны.  </a:t>
            </a:r>
          </a:p>
          <a:p>
            <a:pPr indent="91440" defTabSz="179832">
              <a:lnSpc>
                <a:spcPct val="115000"/>
              </a:lnSpc>
              <a:spcBef>
                <a:spcPts val="400"/>
              </a:spcBef>
              <a:buClr>
                <a:srgbClr val="929292"/>
              </a:buClr>
              <a:buFont typeface="Zapf Dingbats"/>
              <a:defRPr sz="1480">
                <a:solidFill>
                  <a:srgbClr val="000000"/>
                </a:solidFill>
              </a:defRPr>
            </a:pPr>
            <a:r>
              <a:rPr>
                <a:uFill>
                  <a:solidFill>
                    <a:srgbClr val="000000"/>
                  </a:solidFill>
                </a:uFill>
              </a:rPr>
              <a:t>Домофония intercom</a:t>
            </a:r>
            <a:endParaRPr>
              <a:uFill>
                <a:solidFill>
                  <a:srgbClr val="000000"/>
                </a:solidFill>
              </a:uFill>
            </a:endParaRPr>
          </a:p>
          <a:p>
            <a:pPr algn="just" defTabSz="182880">
              <a:defRPr sz="1480">
                <a:solidFill>
                  <a:srgbClr val="000000"/>
                </a:solidFill>
              </a:defRPr>
            </a:pPr>
            <a:r>
              <a:rPr>
                <a:solidFill>
                  <a:srgbClr val="3C3C3C"/>
                </a:solidFill>
              </a:rPr>
              <a:t>Компания TIS первой изменила концепцию простой интерком домофонной системы на новую систему смарт - контроля помещения с помощью одной мультизадачной панели. Домофонные панели TIS связанные в одну сеть обеспечивают внутреннюю аудио-видео связь между панелями и управление всем оборудованием TIS.</a:t>
            </a:r>
            <a:endParaRPr>
              <a:solidFill>
                <a:srgbClr val="3C3C3C"/>
              </a:solidFill>
            </a:endParaRPr>
          </a:p>
          <a:p>
            <a:pPr algn="just" defTabSz="182880">
              <a:defRPr sz="1480">
                <a:solidFill>
                  <a:srgbClr val="000000"/>
                </a:solidFill>
              </a:defRPr>
            </a:pPr>
            <a:endParaRPr>
              <a:solidFill>
                <a:srgbClr val="3C3C3C"/>
              </a:solidFill>
            </a:endParaRPr>
          </a:p>
          <a:p>
            <a:pPr defTabSz="182880">
              <a:defRPr sz="1480">
                <a:solidFill>
                  <a:srgbClr val="000000"/>
                </a:solidFill>
              </a:defRPr>
            </a:pPr>
            <a:r>
              <a:rPr>
                <a:solidFill>
                  <a:srgbClr val="3C3C3C"/>
                </a:solidFill>
              </a:rPr>
              <a:t>Контроль доступа</a:t>
            </a:r>
            <a:endParaRPr>
              <a:solidFill>
                <a:srgbClr val="3C3C3C"/>
              </a:solidFill>
            </a:endParaRPr>
          </a:p>
          <a:p>
            <a:pPr defTabSz="182880">
              <a:defRPr sz="1480">
                <a:solidFill>
                  <a:srgbClr val="000000"/>
                </a:solidFill>
              </a:defRPr>
            </a:pPr>
            <a:r>
              <a:rPr>
                <a:solidFill>
                  <a:srgbClr val="3C3C3C"/>
                </a:solidFill>
              </a:rPr>
              <a:t>TIS производит устройства которые без участия человека могут организовывать контролируемый доступ в помещения по двум видам карт или с помощью набора кода. </a:t>
            </a:r>
            <a:endParaRPr>
              <a:solidFill>
                <a:srgbClr val="3C3C3C"/>
              </a:solidFill>
            </a:endParaRPr>
          </a:p>
          <a:p>
            <a:pPr algn="just" defTabSz="182880">
              <a:defRPr sz="1480">
                <a:solidFill>
                  <a:srgbClr val="000000"/>
                </a:solidFill>
              </a:defRPr>
            </a:pPr>
            <a:endParaRPr>
              <a:solidFill>
                <a:srgbClr val="3C3C3C"/>
              </a:solidFill>
            </a:endParaRPr>
          </a:p>
          <a:p>
            <a:pPr defTabSz="182880">
              <a:defRPr sz="1480">
                <a:solidFill>
                  <a:srgbClr val="000000"/>
                </a:solidFill>
              </a:defRPr>
            </a:pPr>
            <a:r>
              <a:rPr>
                <a:solidFill>
                  <a:srgbClr val="3C3C3C"/>
                </a:solidFill>
              </a:rPr>
              <a:t>Управление шторами</a:t>
            </a:r>
            <a:endParaRPr>
              <a:solidFill>
                <a:srgbClr val="3C3C3C"/>
              </a:solidFill>
            </a:endParaRPr>
          </a:p>
          <a:p>
            <a:pPr algn="just" defTabSz="182880">
              <a:defRPr sz="1480">
                <a:solidFill>
                  <a:srgbClr val="000000"/>
                </a:solidFill>
              </a:defRPr>
            </a:pPr>
            <a:endParaRPr>
              <a:solidFill>
                <a:srgbClr val="3C3C3C"/>
              </a:solidFill>
            </a:endParaRPr>
          </a:p>
          <a:p>
            <a:pPr defTabSz="330200">
              <a:defRPr sz="1480">
                <a:solidFill>
                  <a:srgbClr val="000000"/>
                </a:solidFill>
              </a:defRPr>
            </a:pPr>
            <a:r>
              <a:rPr>
                <a:solidFill>
                  <a:srgbClr val="414141"/>
                </a:solidFill>
              </a:rPr>
              <a:t>TIS выпускает качественные бесшумные моторы для штор:  Вертикальные, Горизонтальные</a:t>
            </a:r>
          </a:p>
          <a:p>
            <a:pPr defTabSz="330200">
              <a:defRPr sz="1480">
                <a:solidFill>
                  <a:srgbClr val="000000"/>
                </a:solidFill>
              </a:defRPr>
            </a:pPr>
            <a:r>
              <a:rPr>
                <a:solidFill>
                  <a:srgbClr val="414141"/>
                </a:solidFill>
              </a:rPr>
              <a:t>При своей не высокой цене моторы имеют встроенные релейные модули которые значительно удешевляют их установку.</a:t>
            </a:r>
            <a:endParaRPr>
              <a:solidFill>
                <a:srgbClr val="414141"/>
              </a:solidFill>
            </a:endParaRPr>
          </a:p>
          <a:p>
            <a:pPr defTabSz="330200">
              <a:defRPr sz="1480">
                <a:solidFill>
                  <a:srgbClr val="000000"/>
                </a:solidFill>
              </a:defRPr>
            </a:pPr>
            <a:endParaRPr>
              <a:solidFill>
                <a:srgbClr val="414141"/>
              </a:solidFill>
            </a:endParaRPr>
          </a:p>
          <a:p>
            <a:pPr defTabSz="330200">
              <a:defRPr sz="1480">
                <a:solidFill>
                  <a:srgbClr val="000000"/>
                </a:solidFill>
              </a:defRPr>
            </a:pPr>
            <a:r>
              <a:rPr>
                <a:solidFill>
                  <a:srgbClr val="414141"/>
                </a:solidFill>
              </a:rPr>
              <a:t>Аудио-мультирум </a:t>
            </a:r>
            <a:endParaRPr>
              <a:solidFill>
                <a:srgbClr val="414141"/>
              </a:solidFill>
            </a:endParaRPr>
          </a:p>
          <a:p>
            <a:pPr defTabSz="330200">
              <a:defRPr sz="1480">
                <a:solidFill>
                  <a:srgbClr val="000000"/>
                </a:solidFill>
              </a:defRPr>
            </a:pPr>
            <a:endParaRPr>
              <a:solidFill>
                <a:srgbClr val="414141"/>
              </a:solidFill>
            </a:endParaRPr>
          </a:p>
          <a:p>
            <a:pPr algn="l" defTabSz="330200">
              <a:defRPr sz="1480">
                <a:solidFill>
                  <a:srgbClr val="000000"/>
                </a:solidFill>
              </a:defRPr>
            </a:pPr>
            <a:r>
              <a:rPr>
                <a:solidFill>
                  <a:srgbClr val="414141"/>
                </a:solidFill>
              </a:rPr>
              <a:t>TIS выпускает следующее оборудование для мультирума- сетевой аудио плеер, настенные пульты управления, безплантое приложение на iOS и Android.</a:t>
            </a:r>
            <a:endParaRPr>
              <a:solidFill>
                <a:srgbClr val="414141"/>
              </a:solidFill>
            </a:endParaRPr>
          </a:p>
          <a:p>
            <a:pPr defTabSz="330200">
              <a:defRPr sz="1480">
                <a:solidFill>
                  <a:srgbClr val="000000"/>
                </a:solidFill>
              </a:defRPr>
            </a:pPr>
            <a:r>
              <a:rPr>
                <a:solidFill>
                  <a:srgbClr val="414141"/>
                </a:solidFill>
              </a:rPr>
              <a:t>Сценический Свет</a:t>
            </a:r>
            <a:endParaRPr>
              <a:solidFill>
                <a:srgbClr val="414141"/>
              </a:solidFill>
            </a:endParaRPr>
          </a:p>
          <a:p>
            <a:pPr defTabSz="330200">
              <a:defRPr sz="1480">
                <a:solidFill>
                  <a:srgbClr val="000000"/>
                </a:solidFill>
              </a:defRPr>
            </a:pPr>
            <a:endParaRPr>
              <a:solidFill>
                <a:srgbClr val="414141"/>
              </a:solidFill>
            </a:endParaRPr>
          </a:p>
          <a:p>
            <a:pPr defTabSz="330200">
              <a:defRPr sz="1480">
                <a:solidFill>
                  <a:srgbClr val="000000"/>
                </a:solidFill>
              </a:defRPr>
            </a:pPr>
            <a:r>
              <a:rPr>
                <a:solidFill>
                  <a:srgbClr val="414141"/>
                </a:solidFill>
              </a:rPr>
              <a:t>TIS производит небольшие устройства со световыми эффектами для больших комнат, где вы можете проводить праздники, вечеринки и тд. Управление этими приборами может организовываться с помощь звуковых датчиков встроенных в них или с использованием модуля управления TIS-DMX.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2000">
        <p15:prstTrans prst="pageCurlDouble"/>
      </p:transition>
    </mc:Choice>
    <mc:Choice xmlns:p14="http://schemas.microsoft.com/office/powerpoint/2010/main" Requires="p14">
      <p:transition spd="slow" advClick="1" p14:dur="2000">
        <p14:prism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b2cff6f1d35a111730e9a62e3384e023.jpg" descr="b2cff6f1d35a111730e9a62e3384e023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36600" y="800100"/>
            <a:ext cx="11518900" cy="6261100"/>
          </a:xfrm>
          <a:prstGeom prst="rect">
            <a:avLst/>
          </a:prstGeom>
        </p:spPr>
      </p:pic>
      <p:sp>
        <p:nvSpPr>
          <p:cNvPr id="160" name="Варианты автоматизации квартир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32993">
              <a:defRPr sz="4218">
                <a:effectLst>
                  <a:outerShdw sx="100000" sy="100000" kx="0" ky="0" algn="b" rotWithShape="0" blurRad="14478" dist="14478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Варианты автоматизации квартир </a:t>
            </a:r>
          </a:p>
          <a:p>
            <a:pPr defTabSz="332993">
              <a:defRPr sz="4218">
                <a:effectLst>
                  <a:outerShdw sx="100000" sy="100000" kx="0" ky="0" algn="b" rotWithShape="0" blurRad="14478" dist="14478" dir="15900000">
                    <a:srgbClr val="595650">
                      <a:alpha val="33000"/>
                    </a:srgbClr>
                  </a:outerShdw>
                </a:effectLst>
              </a:defRPr>
            </a:pPr>
            <a:r>
              <a:t>TIS Technologe</a:t>
            </a:r>
          </a:p>
        </p:txBody>
      </p:sp>
      <p:sp>
        <p:nvSpPr>
          <p:cNvPr id="161" name="Расшифровка стоимости по базовому функционалу квартир.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Расшифровка стоимости по базовому функционалу квартир.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2000">
        <p15:prstTrans prst="pageCurlDouble"/>
      </p:transition>
    </mc:Choice>
    <mc:Choice xmlns:p14="http://schemas.microsoft.com/office/powerpoint/2010/main" Requires="p14">
      <p:transition spd="slow" advClick="1" p14:dur="2000">
        <p14:prism dir="l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LeatherBook">
  <a:themeElements>
    <a:clrScheme name="LeatherBook">
      <a:dk1>
        <a:srgbClr val="6C6963"/>
      </a:dk1>
      <a:lt1>
        <a:srgbClr val="092C6C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eatherBook">
  <a:themeElements>
    <a:clrScheme name="LeatherBook">
      <a:dk1>
        <a:srgbClr val="000000"/>
      </a:dk1>
      <a:lt1>
        <a:srgbClr val="FFFFFF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