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5" r:id="rId9"/>
    <p:sldId id="287" r:id="rId10"/>
    <p:sldId id="286" r:id="rId11"/>
    <p:sldId id="263" r:id="rId12"/>
    <p:sldId id="264" r:id="rId13"/>
    <p:sldId id="265" r:id="rId14"/>
    <p:sldId id="288" r:id="rId15"/>
    <p:sldId id="289" r:id="rId16"/>
    <p:sldId id="290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6C6963"/>
        </a:fontRef>
        <a:srgbClr val="6C6963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rgbClr val="D0D4D5"/>
          </a:solidFill>
        </a:fill>
      </a:tcStyle>
    </a:wholeTbl>
    <a:band2H>
      <a:tcTxStyle/>
      <a:tcStyle>
        <a:tcBdr/>
        <a:fill>
          <a:solidFill>
            <a:srgbClr val="E9EBEB"/>
          </a:solidFill>
        </a:fill>
      </a:tcStyle>
    </a:band2H>
    <a:firstCol>
      <a:tcTxStyle b="on" i="off">
        <a:fontRef idx="minor">
          <a:srgbClr val="092C6C"/>
        </a:fontRef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92C6C"/>
        </a:fontRef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381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092C6C"/>
        </a:fontRef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381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6C6963"/>
        </a:fontRef>
        <a:srgbClr val="6C6963"/>
      </a:tcTxStyle>
      <a:tcStyle>
        <a:tcBdr>
          <a:left>
            <a:ln w="12700" cap="flat">
              <a:solidFill>
                <a:srgbClr val="092A6C"/>
              </a:solidFill>
              <a:prstDash val="solid"/>
              <a:round/>
            </a:ln>
          </a:left>
          <a:right>
            <a:ln w="12700" cap="flat">
              <a:solidFill>
                <a:srgbClr val="092A6C"/>
              </a:solidFill>
              <a:prstDash val="solid"/>
              <a:round/>
            </a:ln>
          </a:right>
          <a:top>
            <a:ln w="12700" cap="flat">
              <a:solidFill>
                <a:srgbClr val="092A6C"/>
              </a:solidFill>
              <a:prstDash val="solid"/>
              <a:round/>
            </a:ln>
          </a:top>
          <a:bottom>
            <a:ln w="12700" cap="flat">
              <a:solidFill>
                <a:srgbClr val="092A6C"/>
              </a:solidFill>
              <a:prstDash val="solid"/>
              <a:round/>
            </a:ln>
          </a:bottom>
          <a:insideH>
            <a:ln w="12700" cap="flat">
              <a:solidFill>
                <a:srgbClr val="092A6C"/>
              </a:solidFill>
              <a:prstDash val="solid"/>
              <a:round/>
            </a:ln>
          </a:insideH>
          <a:insideV>
            <a:ln w="12700" cap="flat">
              <a:solidFill>
                <a:srgbClr val="092A6C"/>
              </a:solidFill>
              <a:prstDash val="solid"/>
              <a:round/>
            </a:ln>
          </a:insideV>
        </a:tcBdr>
        <a:fill>
          <a:solidFill>
            <a:srgbClr val="D0D4D5"/>
          </a:solidFill>
        </a:fill>
      </a:tcStyle>
    </a:wholeTbl>
    <a:band2H>
      <a:tcTxStyle/>
      <a:tcStyle>
        <a:tcBdr/>
        <a:fill>
          <a:solidFill>
            <a:srgbClr val="E9EBEB"/>
          </a:solidFill>
        </a:fill>
      </a:tcStyle>
    </a:band2H>
    <a:firstCol>
      <a:tcTxStyle b="on" i="off">
        <a:fontRef idx="minor">
          <a:srgbClr val="092A6C"/>
        </a:fontRef>
        <a:srgbClr val="092A6C"/>
      </a:tcTxStyle>
      <a:tcStyle>
        <a:tcBdr>
          <a:left>
            <a:ln w="12700" cap="flat">
              <a:solidFill>
                <a:srgbClr val="092A6C"/>
              </a:solidFill>
              <a:prstDash val="solid"/>
              <a:round/>
            </a:ln>
          </a:left>
          <a:right>
            <a:ln w="12700" cap="flat">
              <a:solidFill>
                <a:srgbClr val="092A6C"/>
              </a:solidFill>
              <a:prstDash val="solid"/>
              <a:round/>
            </a:ln>
          </a:right>
          <a:top>
            <a:ln w="12700" cap="flat">
              <a:solidFill>
                <a:srgbClr val="092A6C"/>
              </a:solidFill>
              <a:prstDash val="solid"/>
              <a:round/>
            </a:ln>
          </a:top>
          <a:bottom>
            <a:ln w="12700" cap="flat">
              <a:solidFill>
                <a:srgbClr val="092A6C"/>
              </a:solidFill>
              <a:prstDash val="solid"/>
              <a:round/>
            </a:ln>
          </a:bottom>
          <a:insideH>
            <a:ln w="12700" cap="flat">
              <a:solidFill>
                <a:srgbClr val="092A6C"/>
              </a:solidFill>
              <a:prstDash val="solid"/>
              <a:round/>
            </a:ln>
          </a:insideH>
          <a:insideV>
            <a:ln w="12700" cap="flat">
              <a:solidFill>
                <a:srgbClr val="092A6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92A6C"/>
        </a:fontRef>
        <a:srgbClr val="092A6C"/>
      </a:tcTxStyle>
      <a:tcStyle>
        <a:tcBdr>
          <a:left>
            <a:ln w="12700" cap="flat">
              <a:solidFill>
                <a:srgbClr val="092A6C"/>
              </a:solidFill>
              <a:prstDash val="solid"/>
              <a:round/>
            </a:ln>
          </a:left>
          <a:right>
            <a:ln w="12700" cap="flat">
              <a:solidFill>
                <a:srgbClr val="092A6C"/>
              </a:solidFill>
              <a:prstDash val="solid"/>
              <a:round/>
            </a:ln>
          </a:right>
          <a:top>
            <a:ln w="38100" cap="flat">
              <a:solidFill>
                <a:srgbClr val="092A6C"/>
              </a:solidFill>
              <a:prstDash val="solid"/>
              <a:round/>
            </a:ln>
          </a:top>
          <a:bottom>
            <a:ln w="12700" cap="flat">
              <a:solidFill>
                <a:srgbClr val="092A6C"/>
              </a:solidFill>
              <a:prstDash val="solid"/>
              <a:round/>
            </a:ln>
          </a:bottom>
          <a:insideH>
            <a:ln w="12700" cap="flat">
              <a:solidFill>
                <a:srgbClr val="092A6C"/>
              </a:solidFill>
              <a:prstDash val="solid"/>
              <a:round/>
            </a:ln>
          </a:insideH>
          <a:insideV>
            <a:ln w="12700" cap="flat">
              <a:solidFill>
                <a:srgbClr val="092A6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092A6C"/>
        </a:fontRef>
        <a:srgbClr val="092A6C"/>
      </a:tcTxStyle>
      <a:tcStyle>
        <a:tcBdr>
          <a:left>
            <a:ln w="12700" cap="flat">
              <a:solidFill>
                <a:srgbClr val="092A6C"/>
              </a:solidFill>
              <a:prstDash val="solid"/>
              <a:round/>
            </a:ln>
          </a:left>
          <a:right>
            <a:ln w="12700" cap="flat">
              <a:solidFill>
                <a:srgbClr val="092A6C"/>
              </a:solidFill>
              <a:prstDash val="solid"/>
              <a:round/>
            </a:ln>
          </a:right>
          <a:top>
            <a:ln w="12700" cap="flat">
              <a:solidFill>
                <a:srgbClr val="092A6C"/>
              </a:solidFill>
              <a:prstDash val="solid"/>
              <a:round/>
            </a:ln>
          </a:top>
          <a:bottom>
            <a:ln w="38100" cap="flat">
              <a:solidFill>
                <a:srgbClr val="092A6C"/>
              </a:solidFill>
              <a:prstDash val="solid"/>
              <a:round/>
            </a:ln>
          </a:bottom>
          <a:insideH>
            <a:ln w="12700" cap="flat">
              <a:solidFill>
                <a:srgbClr val="092A6C"/>
              </a:solidFill>
              <a:prstDash val="solid"/>
              <a:round/>
            </a:ln>
          </a:insideH>
          <a:insideV>
            <a:ln w="12700" cap="flat">
              <a:solidFill>
                <a:srgbClr val="092A6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6C6963"/>
        </a:fontRef>
        <a:srgbClr val="6C6963"/>
      </a:tcTxStyle>
      <a:tcStyle>
        <a:tcBdr>
          <a:left>
            <a:ln w="12700" cap="flat">
              <a:solidFill>
                <a:srgbClr val="092A6C"/>
              </a:solidFill>
              <a:prstDash val="solid"/>
              <a:round/>
            </a:ln>
          </a:left>
          <a:right>
            <a:ln w="12700" cap="flat">
              <a:solidFill>
                <a:srgbClr val="092A6C"/>
              </a:solidFill>
              <a:prstDash val="solid"/>
              <a:round/>
            </a:ln>
          </a:right>
          <a:top>
            <a:ln w="12700" cap="flat">
              <a:solidFill>
                <a:srgbClr val="092A6C"/>
              </a:solidFill>
              <a:prstDash val="solid"/>
              <a:round/>
            </a:ln>
          </a:top>
          <a:bottom>
            <a:ln w="12700" cap="flat">
              <a:solidFill>
                <a:srgbClr val="092A6C"/>
              </a:solidFill>
              <a:prstDash val="solid"/>
              <a:round/>
            </a:ln>
          </a:bottom>
          <a:insideH>
            <a:ln w="12700" cap="flat">
              <a:solidFill>
                <a:srgbClr val="092A6C"/>
              </a:solidFill>
              <a:prstDash val="solid"/>
              <a:round/>
            </a:ln>
          </a:insideH>
          <a:insideV>
            <a:ln w="12700" cap="flat">
              <a:solidFill>
                <a:srgbClr val="092A6C"/>
              </a:solidFill>
              <a:prstDash val="solid"/>
              <a:round/>
            </a:ln>
          </a:insideV>
        </a:tcBdr>
        <a:fill>
          <a:solidFill>
            <a:srgbClr val="ECDCCD"/>
          </a:solidFill>
        </a:fill>
      </a:tcStyle>
    </a:wholeTbl>
    <a:band2H>
      <a:tcTxStyle/>
      <a:tcStyle>
        <a:tcBdr/>
        <a:fill>
          <a:solidFill>
            <a:srgbClr val="F6EEE8"/>
          </a:solidFill>
        </a:fill>
      </a:tcStyle>
    </a:band2H>
    <a:firstCol>
      <a:tcTxStyle b="on" i="off">
        <a:fontRef idx="minor">
          <a:srgbClr val="092A6C"/>
        </a:fontRef>
        <a:srgbClr val="092A6C"/>
      </a:tcTxStyle>
      <a:tcStyle>
        <a:tcBdr>
          <a:left>
            <a:ln w="12700" cap="flat">
              <a:solidFill>
                <a:srgbClr val="092A6C"/>
              </a:solidFill>
              <a:prstDash val="solid"/>
              <a:round/>
            </a:ln>
          </a:left>
          <a:right>
            <a:ln w="12700" cap="flat">
              <a:solidFill>
                <a:srgbClr val="092A6C"/>
              </a:solidFill>
              <a:prstDash val="solid"/>
              <a:round/>
            </a:ln>
          </a:right>
          <a:top>
            <a:ln w="12700" cap="flat">
              <a:solidFill>
                <a:srgbClr val="092A6C"/>
              </a:solidFill>
              <a:prstDash val="solid"/>
              <a:round/>
            </a:ln>
          </a:top>
          <a:bottom>
            <a:ln w="12700" cap="flat">
              <a:solidFill>
                <a:srgbClr val="092A6C"/>
              </a:solidFill>
              <a:prstDash val="solid"/>
              <a:round/>
            </a:ln>
          </a:bottom>
          <a:insideH>
            <a:ln w="12700" cap="flat">
              <a:solidFill>
                <a:srgbClr val="092A6C"/>
              </a:solidFill>
              <a:prstDash val="solid"/>
              <a:round/>
            </a:ln>
          </a:insideH>
          <a:insideV>
            <a:ln w="12700" cap="flat">
              <a:solidFill>
                <a:srgbClr val="092A6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092A6C"/>
        </a:fontRef>
        <a:srgbClr val="092A6C"/>
      </a:tcTxStyle>
      <a:tcStyle>
        <a:tcBdr>
          <a:left>
            <a:ln w="12700" cap="flat">
              <a:solidFill>
                <a:srgbClr val="092A6C"/>
              </a:solidFill>
              <a:prstDash val="solid"/>
              <a:round/>
            </a:ln>
          </a:left>
          <a:right>
            <a:ln w="12700" cap="flat">
              <a:solidFill>
                <a:srgbClr val="092A6C"/>
              </a:solidFill>
              <a:prstDash val="solid"/>
              <a:round/>
            </a:ln>
          </a:right>
          <a:top>
            <a:ln w="38100" cap="flat">
              <a:solidFill>
                <a:srgbClr val="092A6C"/>
              </a:solidFill>
              <a:prstDash val="solid"/>
              <a:round/>
            </a:ln>
          </a:top>
          <a:bottom>
            <a:ln w="12700" cap="flat">
              <a:solidFill>
                <a:srgbClr val="092A6C"/>
              </a:solidFill>
              <a:prstDash val="solid"/>
              <a:round/>
            </a:ln>
          </a:bottom>
          <a:insideH>
            <a:ln w="12700" cap="flat">
              <a:solidFill>
                <a:srgbClr val="092A6C"/>
              </a:solidFill>
              <a:prstDash val="solid"/>
              <a:round/>
            </a:ln>
          </a:insideH>
          <a:insideV>
            <a:ln w="12700" cap="flat">
              <a:solidFill>
                <a:srgbClr val="092A6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092A6C"/>
        </a:fontRef>
        <a:srgbClr val="092A6C"/>
      </a:tcTxStyle>
      <a:tcStyle>
        <a:tcBdr>
          <a:left>
            <a:ln w="12700" cap="flat">
              <a:solidFill>
                <a:srgbClr val="092A6C"/>
              </a:solidFill>
              <a:prstDash val="solid"/>
              <a:round/>
            </a:ln>
          </a:left>
          <a:right>
            <a:ln w="12700" cap="flat">
              <a:solidFill>
                <a:srgbClr val="092A6C"/>
              </a:solidFill>
              <a:prstDash val="solid"/>
              <a:round/>
            </a:ln>
          </a:right>
          <a:top>
            <a:ln w="12700" cap="flat">
              <a:solidFill>
                <a:srgbClr val="092A6C"/>
              </a:solidFill>
              <a:prstDash val="solid"/>
              <a:round/>
            </a:ln>
          </a:top>
          <a:bottom>
            <a:ln w="38100" cap="flat">
              <a:solidFill>
                <a:srgbClr val="092A6C"/>
              </a:solidFill>
              <a:prstDash val="solid"/>
              <a:round/>
            </a:ln>
          </a:bottom>
          <a:insideH>
            <a:ln w="12700" cap="flat">
              <a:solidFill>
                <a:srgbClr val="092A6C"/>
              </a:solidFill>
              <a:prstDash val="solid"/>
              <a:round/>
            </a:ln>
          </a:insideH>
          <a:insideV>
            <a:ln w="12700" cap="flat">
              <a:solidFill>
                <a:srgbClr val="092A6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6C6963"/>
        </a:fontRef>
        <a:srgbClr val="6C6963"/>
      </a:tcTxStyle>
      <a:tcStyle>
        <a:tcBdr>
          <a:left>
            <a:ln w="12700" cap="flat">
              <a:solidFill>
                <a:srgbClr val="092A6C"/>
              </a:solidFill>
              <a:prstDash val="solid"/>
              <a:round/>
            </a:ln>
          </a:left>
          <a:right>
            <a:ln w="12700" cap="flat">
              <a:solidFill>
                <a:srgbClr val="092A6C"/>
              </a:solidFill>
              <a:prstDash val="solid"/>
              <a:round/>
            </a:ln>
          </a:right>
          <a:top>
            <a:ln w="12700" cap="flat">
              <a:solidFill>
                <a:srgbClr val="092A6C"/>
              </a:solidFill>
              <a:prstDash val="solid"/>
              <a:round/>
            </a:ln>
          </a:top>
          <a:bottom>
            <a:ln w="12700" cap="flat">
              <a:solidFill>
                <a:srgbClr val="092A6C"/>
              </a:solidFill>
              <a:prstDash val="solid"/>
              <a:round/>
            </a:ln>
          </a:bottom>
          <a:insideH>
            <a:ln w="12700" cap="flat">
              <a:solidFill>
                <a:srgbClr val="092A6C"/>
              </a:solidFill>
              <a:prstDash val="solid"/>
              <a:round/>
            </a:ln>
          </a:insideH>
          <a:insideV>
            <a:ln w="12700" cap="flat">
              <a:solidFill>
                <a:srgbClr val="092A6C"/>
              </a:solidFill>
              <a:prstDash val="solid"/>
              <a:round/>
            </a:ln>
          </a:insideV>
        </a:tcBdr>
        <a:fill>
          <a:solidFill>
            <a:srgbClr val="D8CFD0"/>
          </a:solidFill>
        </a:fill>
      </a:tcStyle>
    </a:wholeTbl>
    <a:band2H>
      <a:tcTxStyle/>
      <a:tcStyle>
        <a:tcBdr/>
        <a:fill>
          <a:solidFill>
            <a:srgbClr val="ECE9E9"/>
          </a:solidFill>
        </a:fill>
      </a:tcStyle>
    </a:band2H>
    <a:firstCol>
      <a:tcTxStyle b="on" i="off">
        <a:fontRef idx="minor">
          <a:srgbClr val="092A6C"/>
        </a:fontRef>
        <a:srgbClr val="092A6C"/>
      </a:tcTxStyle>
      <a:tcStyle>
        <a:tcBdr>
          <a:left>
            <a:ln w="12700" cap="flat">
              <a:solidFill>
                <a:srgbClr val="092A6C"/>
              </a:solidFill>
              <a:prstDash val="solid"/>
              <a:round/>
            </a:ln>
          </a:left>
          <a:right>
            <a:ln w="12700" cap="flat">
              <a:solidFill>
                <a:srgbClr val="092A6C"/>
              </a:solidFill>
              <a:prstDash val="solid"/>
              <a:round/>
            </a:ln>
          </a:right>
          <a:top>
            <a:ln w="12700" cap="flat">
              <a:solidFill>
                <a:srgbClr val="092A6C"/>
              </a:solidFill>
              <a:prstDash val="solid"/>
              <a:round/>
            </a:ln>
          </a:top>
          <a:bottom>
            <a:ln w="12700" cap="flat">
              <a:solidFill>
                <a:srgbClr val="092A6C"/>
              </a:solidFill>
              <a:prstDash val="solid"/>
              <a:round/>
            </a:ln>
          </a:bottom>
          <a:insideH>
            <a:ln w="12700" cap="flat">
              <a:solidFill>
                <a:srgbClr val="092A6C"/>
              </a:solidFill>
              <a:prstDash val="solid"/>
              <a:round/>
            </a:ln>
          </a:insideH>
          <a:insideV>
            <a:ln w="12700" cap="flat">
              <a:solidFill>
                <a:srgbClr val="092A6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092A6C"/>
        </a:fontRef>
        <a:srgbClr val="092A6C"/>
      </a:tcTxStyle>
      <a:tcStyle>
        <a:tcBdr>
          <a:left>
            <a:ln w="12700" cap="flat">
              <a:solidFill>
                <a:srgbClr val="092A6C"/>
              </a:solidFill>
              <a:prstDash val="solid"/>
              <a:round/>
            </a:ln>
          </a:left>
          <a:right>
            <a:ln w="12700" cap="flat">
              <a:solidFill>
                <a:srgbClr val="092A6C"/>
              </a:solidFill>
              <a:prstDash val="solid"/>
              <a:round/>
            </a:ln>
          </a:right>
          <a:top>
            <a:ln w="38100" cap="flat">
              <a:solidFill>
                <a:srgbClr val="092A6C"/>
              </a:solidFill>
              <a:prstDash val="solid"/>
              <a:round/>
            </a:ln>
          </a:top>
          <a:bottom>
            <a:ln w="12700" cap="flat">
              <a:solidFill>
                <a:srgbClr val="092A6C"/>
              </a:solidFill>
              <a:prstDash val="solid"/>
              <a:round/>
            </a:ln>
          </a:bottom>
          <a:insideH>
            <a:ln w="12700" cap="flat">
              <a:solidFill>
                <a:srgbClr val="092A6C"/>
              </a:solidFill>
              <a:prstDash val="solid"/>
              <a:round/>
            </a:ln>
          </a:insideH>
          <a:insideV>
            <a:ln w="12700" cap="flat">
              <a:solidFill>
                <a:srgbClr val="092A6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092A6C"/>
        </a:fontRef>
        <a:srgbClr val="092A6C"/>
      </a:tcTxStyle>
      <a:tcStyle>
        <a:tcBdr>
          <a:left>
            <a:ln w="12700" cap="flat">
              <a:solidFill>
                <a:srgbClr val="092A6C"/>
              </a:solidFill>
              <a:prstDash val="solid"/>
              <a:round/>
            </a:ln>
          </a:left>
          <a:right>
            <a:ln w="12700" cap="flat">
              <a:solidFill>
                <a:srgbClr val="092A6C"/>
              </a:solidFill>
              <a:prstDash val="solid"/>
              <a:round/>
            </a:ln>
          </a:right>
          <a:top>
            <a:ln w="12700" cap="flat">
              <a:solidFill>
                <a:srgbClr val="092A6C"/>
              </a:solidFill>
              <a:prstDash val="solid"/>
              <a:round/>
            </a:ln>
          </a:top>
          <a:bottom>
            <a:ln w="38100" cap="flat">
              <a:solidFill>
                <a:srgbClr val="092A6C"/>
              </a:solidFill>
              <a:prstDash val="solid"/>
              <a:round/>
            </a:ln>
          </a:bottom>
          <a:insideH>
            <a:ln w="12700" cap="flat">
              <a:solidFill>
                <a:srgbClr val="092A6C"/>
              </a:solidFill>
              <a:prstDash val="solid"/>
              <a:round/>
            </a:ln>
          </a:insideH>
          <a:insideV>
            <a:ln w="12700" cap="flat">
              <a:solidFill>
                <a:srgbClr val="092A6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6C6963"/>
        </a:fontRef>
        <a:srgbClr val="6C69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AEAEA"/>
          </a:solidFill>
        </a:fill>
      </a:tcStyle>
    </a:wholeTbl>
    <a:band2H>
      <a:tcTxStyle/>
      <a:tcStyle>
        <a:tcBdr/>
        <a:fill>
          <a:solidFill>
            <a:srgbClr val="092A6C"/>
          </a:solidFill>
        </a:fill>
      </a:tcStyle>
    </a:band2H>
    <a:firstCol>
      <a:tcTxStyle b="on" i="off">
        <a:fontRef idx="minor">
          <a:srgbClr val="092A6C"/>
        </a:fontRef>
        <a:srgbClr val="092A6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6C6963"/>
        </a:fontRef>
        <a:srgbClr val="6C69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6C6963"/>
              </a:solidFill>
              <a:prstDash val="solid"/>
              <a:round/>
            </a:ln>
          </a:top>
          <a:bottom>
            <a:ln w="25400" cap="flat">
              <a:solidFill>
                <a:srgbClr val="6C696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92A6C"/>
          </a:solidFill>
        </a:fill>
      </a:tcStyle>
    </a:lastRow>
    <a:firstRow>
      <a:tcTxStyle b="on" i="off">
        <a:fontRef idx="minor">
          <a:srgbClr val="092A6C"/>
        </a:fontRef>
        <a:srgbClr val="092A6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6C6963"/>
              </a:solidFill>
              <a:prstDash val="solid"/>
              <a:round/>
            </a:ln>
          </a:top>
          <a:bottom>
            <a:ln w="25400" cap="flat">
              <a:solidFill>
                <a:srgbClr val="6C696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6C6963"/>
        </a:fontRef>
        <a:srgbClr val="6C6963"/>
      </a:tcTxStyle>
      <a:tcStyle>
        <a:tcBdr>
          <a:left>
            <a:ln w="12700" cap="flat">
              <a:solidFill>
                <a:srgbClr val="092A6C"/>
              </a:solidFill>
              <a:prstDash val="solid"/>
              <a:round/>
            </a:ln>
          </a:left>
          <a:right>
            <a:ln w="12700" cap="flat">
              <a:solidFill>
                <a:srgbClr val="092A6C"/>
              </a:solidFill>
              <a:prstDash val="solid"/>
              <a:round/>
            </a:ln>
          </a:right>
          <a:top>
            <a:ln w="12700" cap="flat">
              <a:solidFill>
                <a:srgbClr val="092A6C"/>
              </a:solidFill>
              <a:prstDash val="solid"/>
              <a:round/>
            </a:ln>
          </a:top>
          <a:bottom>
            <a:ln w="12700" cap="flat">
              <a:solidFill>
                <a:srgbClr val="092A6C"/>
              </a:solidFill>
              <a:prstDash val="solid"/>
              <a:round/>
            </a:ln>
          </a:bottom>
          <a:insideH>
            <a:ln w="12700" cap="flat">
              <a:solidFill>
                <a:srgbClr val="092A6C"/>
              </a:solidFill>
              <a:prstDash val="solid"/>
              <a:round/>
            </a:ln>
          </a:insideH>
          <a:insideV>
            <a:ln w="12700" cap="flat">
              <a:solidFill>
                <a:srgbClr val="092A6C"/>
              </a:solidFill>
              <a:prstDash val="solid"/>
              <a:round/>
            </a:ln>
          </a:insideV>
        </a:tcBdr>
        <a:fill>
          <a:solidFill>
            <a:srgbClr val="D3D3D2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Ref idx="minor">
          <a:srgbClr val="092A6C"/>
        </a:fontRef>
        <a:srgbClr val="092A6C"/>
      </a:tcTxStyle>
      <a:tcStyle>
        <a:tcBdr>
          <a:left>
            <a:ln w="12700" cap="flat">
              <a:solidFill>
                <a:srgbClr val="092A6C"/>
              </a:solidFill>
              <a:prstDash val="solid"/>
              <a:round/>
            </a:ln>
          </a:left>
          <a:right>
            <a:ln w="12700" cap="flat">
              <a:solidFill>
                <a:srgbClr val="092A6C"/>
              </a:solidFill>
              <a:prstDash val="solid"/>
              <a:round/>
            </a:ln>
          </a:right>
          <a:top>
            <a:ln w="12700" cap="flat">
              <a:solidFill>
                <a:srgbClr val="092A6C"/>
              </a:solidFill>
              <a:prstDash val="solid"/>
              <a:round/>
            </a:ln>
          </a:top>
          <a:bottom>
            <a:ln w="12700" cap="flat">
              <a:solidFill>
                <a:srgbClr val="092A6C"/>
              </a:solidFill>
              <a:prstDash val="solid"/>
              <a:round/>
            </a:ln>
          </a:bottom>
          <a:insideH>
            <a:ln w="12700" cap="flat">
              <a:solidFill>
                <a:srgbClr val="092A6C"/>
              </a:solidFill>
              <a:prstDash val="solid"/>
              <a:round/>
            </a:ln>
          </a:insideH>
          <a:insideV>
            <a:ln w="12700" cap="flat">
              <a:solidFill>
                <a:srgbClr val="092A6C"/>
              </a:solidFill>
              <a:prstDash val="solid"/>
              <a:round/>
            </a:ln>
          </a:insideV>
        </a:tcBdr>
        <a:fill>
          <a:solidFill>
            <a:srgbClr val="6C6963"/>
          </a:solidFill>
        </a:fill>
      </a:tcStyle>
    </a:firstCol>
    <a:lastRow>
      <a:tcTxStyle b="on" i="off">
        <a:fontRef idx="minor">
          <a:srgbClr val="092A6C"/>
        </a:fontRef>
        <a:srgbClr val="092A6C"/>
      </a:tcTxStyle>
      <a:tcStyle>
        <a:tcBdr>
          <a:left>
            <a:ln w="12700" cap="flat">
              <a:solidFill>
                <a:srgbClr val="092A6C"/>
              </a:solidFill>
              <a:prstDash val="solid"/>
              <a:round/>
            </a:ln>
          </a:left>
          <a:right>
            <a:ln w="12700" cap="flat">
              <a:solidFill>
                <a:srgbClr val="092A6C"/>
              </a:solidFill>
              <a:prstDash val="solid"/>
              <a:round/>
            </a:ln>
          </a:right>
          <a:top>
            <a:ln w="38100" cap="flat">
              <a:solidFill>
                <a:srgbClr val="092A6C"/>
              </a:solidFill>
              <a:prstDash val="solid"/>
              <a:round/>
            </a:ln>
          </a:top>
          <a:bottom>
            <a:ln w="12700" cap="flat">
              <a:solidFill>
                <a:srgbClr val="092A6C"/>
              </a:solidFill>
              <a:prstDash val="solid"/>
              <a:round/>
            </a:ln>
          </a:bottom>
          <a:insideH>
            <a:ln w="12700" cap="flat">
              <a:solidFill>
                <a:srgbClr val="092A6C"/>
              </a:solidFill>
              <a:prstDash val="solid"/>
              <a:round/>
            </a:ln>
          </a:insideH>
          <a:insideV>
            <a:ln w="12700" cap="flat">
              <a:solidFill>
                <a:srgbClr val="092A6C"/>
              </a:solidFill>
              <a:prstDash val="solid"/>
              <a:round/>
            </a:ln>
          </a:insideV>
        </a:tcBdr>
        <a:fill>
          <a:solidFill>
            <a:srgbClr val="6C6963"/>
          </a:solidFill>
        </a:fill>
      </a:tcStyle>
    </a:lastRow>
    <a:firstRow>
      <a:tcTxStyle b="on" i="off">
        <a:fontRef idx="minor">
          <a:srgbClr val="092A6C"/>
        </a:fontRef>
        <a:srgbClr val="092A6C"/>
      </a:tcTxStyle>
      <a:tcStyle>
        <a:tcBdr>
          <a:left>
            <a:ln w="12700" cap="flat">
              <a:solidFill>
                <a:srgbClr val="092A6C"/>
              </a:solidFill>
              <a:prstDash val="solid"/>
              <a:round/>
            </a:ln>
          </a:left>
          <a:right>
            <a:ln w="12700" cap="flat">
              <a:solidFill>
                <a:srgbClr val="092A6C"/>
              </a:solidFill>
              <a:prstDash val="solid"/>
              <a:round/>
            </a:ln>
          </a:right>
          <a:top>
            <a:ln w="12700" cap="flat">
              <a:solidFill>
                <a:srgbClr val="092A6C"/>
              </a:solidFill>
              <a:prstDash val="solid"/>
              <a:round/>
            </a:ln>
          </a:top>
          <a:bottom>
            <a:ln w="38100" cap="flat">
              <a:solidFill>
                <a:srgbClr val="092A6C"/>
              </a:solidFill>
              <a:prstDash val="solid"/>
              <a:round/>
            </a:ln>
          </a:bottom>
          <a:insideH>
            <a:ln w="12700" cap="flat">
              <a:solidFill>
                <a:srgbClr val="092A6C"/>
              </a:solidFill>
              <a:prstDash val="solid"/>
              <a:round/>
            </a:ln>
          </a:insideH>
          <a:insideV>
            <a:ln w="12700" cap="flat">
              <a:solidFill>
                <a:srgbClr val="092A6C"/>
              </a:solidFill>
              <a:prstDash val="solid"/>
              <a:round/>
            </a:ln>
          </a:insideV>
        </a:tcBdr>
        <a:fill>
          <a:solidFill>
            <a:srgbClr val="6C696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250" autoAdjust="0"/>
    <p:restoredTop sz="94660"/>
  </p:normalViewPr>
  <p:slideViewPr>
    <p:cSldViewPr>
      <p:cViewPr>
        <p:scale>
          <a:sx n="50" d="100"/>
          <a:sy n="50" d="100"/>
        </p:scale>
        <p:origin x="-1320" y="-2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eatherBookTypeEmbellishGld.pdf" descr="LeatherBookTypeEmbellishGld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53100" y="4775200"/>
            <a:ext cx="195662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25500" y="1879600"/>
            <a:ext cx="11836400" cy="2603500"/>
          </a:xfrm>
          <a:prstGeom prst="rect">
            <a:avLst/>
          </a:prstGeom>
          <a:effectLst>
            <a:outerShdw blurRad="25400" dist="38100" dir="2700000" rotWithShape="0">
              <a:srgbClr val="6D625D">
                <a:alpha val="90000"/>
              </a:srgbClr>
            </a:outerShdw>
          </a:effectLst>
        </p:spPr>
        <p:txBody>
          <a:bodyPr anchor="b"/>
          <a:lstStyle>
            <a:lvl1pPr>
              <a:defRPr sz="8000">
                <a:solidFill>
                  <a:srgbClr val="BEA56D"/>
                </a:solidFill>
                <a:effectLst>
                  <a:outerShdw blurRad="38100" dist="25400" dir="15900000" rotWithShape="0">
                    <a:srgbClr val="000000">
                      <a:alpha val="90000"/>
                    </a:srgbClr>
                  </a:outerShdw>
                </a:effectLst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25500" y="5346700"/>
            <a:ext cx="11836400" cy="1854200"/>
          </a:xfrm>
          <a:prstGeom prst="rect">
            <a:avLst/>
          </a:prstGeom>
          <a:effectLst>
            <a:outerShdw blurRad="25400" dist="38100" dir="2700000" rotWithShape="0">
              <a:srgbClr val="6D625D">
                <a:alpha val="90000"/>
              </a:srgbClr>
            </a:outerShdw>
          </a:effectLst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SzTx/>
              <a:buNone/>
              <a:defRPr sz="52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SzTx/>
              <a:buNone/>
              <a:defRPr sz="52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SzTx/>
              <a:buNone/>
              <a:defRPr sz="52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SzTx/>
              <a:buNone/>
              <a:defRPr sz="52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Кавыч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Shape 32"/>
          <p:cNvGrpSpPr/>
          <p:nvPr/>
        </p:nvGrpSpPr>
        <p:grpSpPr>
          <a:xfrm>
            <a:off x="507997" y="4875952"/>
            <a:ext cx="5676378" cy="12702"/>
            <a:chOff x="0" y="0"/>
            <a:chExt cx="5676377" cy="12701"/>
          </a:xfrm>
        </p:grpSpPr>
        <p:sp>
          <p:nvSpPr>
            <p:cNvPr id="110" name="Линия"/>
            <p:cNvSpPr/>
            <p:nvPr/>
          </p:nvSpPr>
          <p:spPr>
            <a:xfrm>
              <a:off x="0" y="-1"/>
              <a:ext cx="5676377" cy="12702"/>
            </a:xfrm>
            <a:prstGeom prst="line">
              <a:avLst/>
            </a:prstGeom>
            <a:noFill/>
            <a:ln w="3175" cap="flat">
              <a:solidFill>
                <a:srgbClr val="444444">
                  <a:alpha val="30000"/>
                </a:srgbClr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11" name="Линия"/>
            <p:cNvSpPr/>
            <p:nvPr/>
          </p:nvSpPr>
          <p:spPr>
            <a:xfrm flipH="1" flipV="1">
              <a:off x="0" y="0"/>
              <a:ext cx="5676378" cy="12700"/>
            </a:xfrm>
            <a:prstGeom prst="line">
              <a:avLst/>
            </a:prstGeom>
            <a:noFill/>
            <a:ln w="3175" cap="flat">
              <a:solidFill>
                <a:srgbClr val="444444">
                  <a:alpha val="30000"/>
                </a:srgbClr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15" name="Shape 33"/>
          <p:cNvGrpSpPr/>
          <p:nvPr/>
        </p:nvGrpSpPr>
        <p:grpSpPr>
          <a:xfrm>
            <a:off x="507999" y="3297765"/>
            <a:ext cx="5676319" cy="12702"/>
            <a:chOff x="0" y="0"/>
            <a:chExt cx="5676318" cy="12701"/>
          </a:xfrm>
        </p:grpSpPr>
        <p:sp>
          <p:nvSpPr>
            <p:cNvPr id="113" name="Линия"/>
            <p:cNvSpPr/>
            <p:nvPr/>
          </p:nvSpPr>
          <p:spPr>
            <a:xfrm>
              <a:off x="0" y="-1"/>
              <a:ext cx="5676318" cy="12702"/>
            </a:xfrm>
            <a:prstGeom prst="line">
              <a:avLst/>
            </a:prstGeom>
            <a:noFill/>
            <a:ln w="3175" cap="flat">
              <a:solidFill>
                <a:srgbClr val="444444">
                  <a:alpha val="30000"/>
                </a:srgbClr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14" name="Линия"/>
            <p:cNvSpPr/>
            <p:nvPr/>
          </p:nvSpPr>
          <p:spPr>
            <a:xfrm flipH="1" flipV="1">
              <a:off x="0" y="0"/>
              <a:ext cx="5676319" cy="12700"/>
            </a:xfrm>
            <a:prstGeom prst="line">
              <a:avLst/>
            </a:prstGeom>
            <a:noFill/>
            <a:ln w="3175" cap="flat">
              <a:solidFill>
                <a:srgbClr val="444444">
                  <a:alpha val="30000"/>
                </a:srgbClr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07998" y="3176691"/>
            <a:ext cx="5676058" cy="1822031"/>
          </a:xfrm>
          <a:prstGeom prst="rect">
            <a:avLst/>
          </a:prstGeom>
        </p:spPr>
        <p:txBody>
          <a:bodyPr/>
          <a:lstStyle>
            <a:lvl1pPr algn="l" defTabSz="825500">
              <a:lnSpc>
                <a:spcPct val="90000"/>
              </a:lnSpc>
              <a:spcBef>
                <a:spcPts val="2300"/>
              </a:spcBef>
              <a:defRPr sz="5400">
                <a:solidFill>
                  <a:srgbClr val="D93E2B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>
              <a:defRPr>
                <a:effectLst/>
              </a:defRPr>
            </a:pPr>
            <a:r>
              <a:t>Текст заголовка</a:t>
            </a:r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507998" y="4998720"/>
            <a:ext cx="5676058" cy="3535682"/>
          </a:xfrm>
          <a:prstGeom prst="rect">
            <a:avLst/>
          </a:prstGeom>
        </p:spPr>
        <p:txBody>
          <a:bodyPr anchor="t"/>
          <a:lstStyle>
            <a:lvl1pPr marL="0" indent="0" defTabSz="825500">
              <a:spcBef>
                <a:spcPts val="0"/>
              </a:spcBef>
              <a:buSzTx/>
              <a:buNone/>
              <a:defRPr sz="22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0" indent="0" defTabSz="825500">
              <a:spcBef>
                <a:spcPts val="0"/>
              </a:spcBef>
              <a:buSzTx/>
              <a:buNone/>
              <a:defRPr sz="22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0" indent="0" defTabSz="825500">
              <a:spcBef>
                <a:spcPts val="0"/>
              </a:spcBef>
              <a:buSzTx/>
              <a:buNone/>
              <a:defRPr sz="22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0" indent="0" defTabSz="825500">
              <a:spcBef>
                <a:spcPts val="0"/>
              </a:spcBef>
              <a:buSzTx/>
              <a:buNone/>
              <a:defRPr sz="22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0" indent="0" defTabSz="825500">
              <a:spcBef>
                <a:spcPts val="0"/>
              </a:spcBef>
              <a:buSzTx/>
              <a:buNone/>
              <a:defRPr sz="22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320107" y="7802457"/>
            <a:ext cx="3034454" cy="393701"/>
          </a:xfrm>
          <a:prstGeom prst="rect">
            <a:avLst/>
          </a:prstGeom>
        </p:spPr>
        <p:txBody>
          <a:bodyPr wrap="square" lIns="24383" tIns="24383" rIns="24383" bIns="24383"/>
          <a:lstStyle>
            <a:lvl1pPr defTabSz="587022">
              <a:defRPr sz="8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нутренняя 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62000" y="7035800"/>
            <a:ext cx="11480800" cy="13462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62000" y="8382000"/>
            <a:ext cx="11480800" cy="9525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3600" i="1"/>
            </a:lvl1pPr>
            <a:lvl2pPr marL="0" indent="0" algn="ctr">
              <a:spcBef>
                <a:spcPts val="0"/>
              </a:spcBef>
              <a:buSzTx/>
              <a:buNone/>
              <a:defRPr sz="3600" i="1"/>
            </a:lvl2pPr>
            <a:lvl3pPr marL="0" indent="0" algn="ctr">
              <a:spcBef>
                <a:spcPts val="0"/>
              </a:spcBef>
              <a:buSzTx/>
              <a:buNone/>
              <a:defRPr sz="3600" i="1"/>
            </a:lvl3pPr>
            <a:lvl4pPr marL="0" indent="0" algn="ctr">
              <a:spcBef>
                <a:spcPts val="0"/>
              </a:spcBef>
              <a:buSzTx/>
              <a:buNone/>
              <a:defRPr sz="3600" i="1"/>
            </a:lvl4pPr>
            <a:lvl5pPr marL="0" indent="0" algn="ctr">
              <a:spcBef>
                <a:spcPts val="0"/>
              </a:spcBef>
              <a:buSzTx/>
              <a:buNone/>
              <a:defRPr sz="3600" i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62000" y="3606800"/>
            <a:ext cx="11480800" cy="2540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LeatherBookTypeEmbellishGry.pdf" descr="LeatherBookTypeEmbellishGry.pd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696904" y="5083509"/>
            <a:ext cx="1956624" cy="304803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1800" y="1600200"/>
            <a:ext cx="6477000" cy="31750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31800" y="5715000"/>
            <a:ext cx="6464300" cy="2679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 i="1"/>
            </a:lvl1pPr>
            <a:lvl2pPr marL="0" indent="0" algn="ctr">
              <a:spcBef>
                <a:spcPts val="0"/>
              </a:spcBef>
              <a:buSzTx/>
              <a:buNone/>
              <a:defRPr sz="3600" i="1"/>
            </a:lvl2pPr>
            <a:lvl3pPr marL="0" indent="0" algn="ctr">
              <a:spcBef>
                <a:spcPts val="0"/>
              </a:spcBef>
              <a:buSzTx/>
              <a:buNone/>
              <a:defRPr sz="3600" i="1"/>
            </a:lvl3pPr>
            <a:lvl4pPr marL="0" indent="0" algn="ctr">
              <a:spcBef>
                <a:spcPts val="0"/>
              </a:spcBef>
              <a:buSzTx/>
              <a:buNone/>
              <a:defRPr sz="3600" i="1"/>
            </a:lvl4pPr>
            <a:lvl5pPr marL="0" indent="0" algn="ctr">
              <a:spcBef>
                <a:spcPts val="0"/>
              </a:spcBef>
              <a:buSzTx/>
              <a:buNone/>
              <a:defRPr sz="3600" i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762000" y="2768600"/>
            <a:ext cx="114808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762000" y="2362200"/>
            <a:ext cx="5334000" cy="6413500"/>
          </a:xfrm>
          <a:prstGeom prst="rect">
            <a:avLst/>
          </a:prstGeom>
        </p:spPr>
        <p:txBody>
          <a:bodyPr/>
          <a:lstStyle>
            <a:lvl1pPr marL="406400" indent="-406400">
              <a:spcBef>
                <a:spcPts val="4000"/>
              </a:spcBef>
              <a:buBlip>
                <a:blip r:embed="rId2"/>
              </a:buBlip>
              <a:defRPr sz="3200"/>
            </a:lvl1pPr>
            <a:lvl2pPr marL="812800" indent="-406400">
              <a:spcBef>
                <a:spcPts val="4000"/>
              </a:spcBef>
              <a:buBlip>
                <a:blip r:embed="rId2"/>
              </a:buBlip>
              <a:defRPr sz="3200"/>
            </a:lvl2pPr>
            <a:lvl3pPr marL="1219200" indent="-406400">
              <a:spcBef>
                <a:spcPts val="4000"/>
              </a:spcBef>
              <a:buBlip>
                <a:blip r:embed="rId2"/>
              </a:buBlip>
              <a:defRPr sz="3200"/>
            </a:lvl3pPr>
            <a:lvl4pPr marL="1625600" indent="-406400">
              <a:spcBef>
                <a:spcPts val="4000"/>
              </a:spcBef>
              <a:buBlip>
                <a:blip r:embed="rId2"/>
              </a:buBlip>
              <a:defRPr sz="3200"/>
            </a:lvl4pPr>
            <a:lvl5pPr marL="2032000" indent="-406400">
              <a:spcBef>
                <a:spcPts val="4000"/>
              </a:spcBef>
              <a:buBlip>
                <a:blip r:embed="rId2"/>
              </a:buBlip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762000" y="723900"/>
            <a:ext cx="11480800" cy="829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17"/>
              </a:buBlip>
            </a:lvl1pPr>
            <a:lvl2pPr>
              <a:buBlip>
                <a:blip r:embed="rId17"/>
              </a:buBlip>
            </a:lvl2pPr>
            <a:lvl3pPr>
              <a:buBlip>
                <a:blip r:embed="rId17"/>
              </a:buBlip>
            </a:lvl3pPr>
            <a:lvl4pPr>
              <a:buBlip>
                <a:blip r:embed="rId17"/>
              </a:buBlip>
            </a:lvl4pPr>
            <a:lvl5pPr>
              <a:buBlip>
                <a:blip r:embed="rId17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948462" y="1950720"/>
            <a:ext cx="10403841" cy="66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063569" y="8905523"/>
            <a:ext cx="256539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9pPr>
    </p:titleStyle>
    <p:bodyStyle>
      <a:lvl1pPr marL="5334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4200" b="0" i="0" u="none" strike="noStrike" cap="none" spc="0" baseline="0">
          <a:ln>
            <a:noFill/>
          </a:ln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1pPr>
      <a:lvl2pPr marL="10668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4200" b="0" i="0" u="none" strike="noStrike" cap="none" spc="0" baseline="0">
          <a:ln>
            <a:noFill/>
          </a:ln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2pPr>
      <a:lvl3pPr marL="16002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4200" b="0" i="0" u="none" strike="noStrike" cap="none" spc="0" baseline="0">
          <a:ln>
            <a:noFill/>
          </a:ln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3pPr>
      <a:lvl4pPr marL="21336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4200" b="0" i="0" u="none" strike="noStrike" cap="none" spc="0" baseline="0">
          <a:ln>
            <a:noFill/>
          </a:ln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4pPr>
      <a:lvl5pPr marL="26670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4200" b="0" i="0" u="none" strike="noStrike" cap="none" spc="0" baseline="0">
          <a:ln>
            <a:noFill/>
          </a:ln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5pPr>
      <a:lvl6pPr marL="32004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4200" b="0" i="0" u="none" strike="noStrike" cap="none" spc="0" baseline="0">
          <a:ln>
            <a:noFill/>
          </a:ln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6pPr>
      <a:lvl7pPr marL="37338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4200" b="0" i="0" u="none" strike="noStrike" cap="none" spc="0" baseline="0">
          <a:ln>
            <a:noFill/>
          </a:ln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7pPr>
      <a:lvl8pPr marL="42672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4200" b="0" i="0" u="none" strike="noStrike" cap="none" spc="0" baseline="0">
          <a:ln>
            <a:noFill/>
          </a:ln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8pPr>
      <a:lvl9pPr marL="48006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4200" b="0" i="0" u="none" strike="noStrike" cap="none" spc="0" baseline="0">
          <a:ln>
            <a:noFill/>
          </a:ln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1pPr>
      <a:lvl2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2pPr>
      <a:lvl3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3pPr>
      <a:lvl4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4pPr>
      <a:lvl5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5pPr>
      <a:lvl6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6pPr>
      <a:lvl7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7pPr>
      <a:lvl8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8pPr>
      <a:lvl9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tisautomation.ru/k1_84.htm" TargetMode="External"/><Relationship Id="rId2" Type="http://schemas.openxmlformats.org/officeDocument/2006/relationships/hyperlink" Target="http://tisautomation.ru/k1_85.htm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tisautomation.ru/k1_48.htm" TargetMode="External"/><Relationship Id="rId4" Type="http://schemas.openxmlformats.org/officeDocument/2006/relationships/hyperlink" Target="http://tisautomation.ru/k1_117.htm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tisautomation.ru/k1_84.htm" TargetMode="External"/><Relationship Id="rId2" Type="http://schemas.openxmlformats.org/officeDocument/2006/relationships/hyperlink" Target="http://tisautomation.ru/k1_85.htm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tisautomation.ru/k1_48.htm" TargetMode="External"/><Relationship Id="rId5" Type="http://schemas.openxmlformats.org/officeDocument/2006/relationships/hyperlink" Target="http://tisautomation.ru/k1_117.htm" TargetMode="External"/><Relationship Id="rId4" Type="http://schemas.openxmlformats.org/officeDocument/2006/relationships/hyperlink" Target="http://tisautomation.ru/k1_83.ht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tisautomation.ru/k1_38.htm" TargetMode="External"/><Relationship Id="rId3" Type="http://schemas.openxmlformats.org/officeDocument/2006/relationships/hyperlink" Target="http://tisautomation.ru/k1_84.htm" TargetMode="External"/><Relationship Id="rId7" Type="http://schemas.openxmlformats.org/officeDocument/2006/relationships/hyperlink" Target="http://tisautomation.ru/k1_48.htm" TargetMode="External"/><Relationship Id="rId2" Type="http://schemas.openxmlformats.org/officeDocument/2006/relationships/hyperlink" Target="http://tisautomation.ru/k1_85.htm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tisautomation.ru/k1_27.htm" TargetMode="External"/><Relationship Id="rId11" Type="http://schemas.openxmlformats.org/officeDocument/2006/relationships/hyperlink" Target="http://tisautomation.ru/k1_87.htm" TargetMode="External"/><Relationship Id="rId5" Type="http://schemas.openxmlformats.org/officeDocument/2006/relationships/hyperlink" Target="http://tisautomation.ru/k1_117.htm" TargetMode="External"/><Relationship Id="rId10" Type="http://schemas.openxmlformats.org/officeDocument/2006/relationships/hyperlink" Target="http://tisautomation.ru/k1_86.htm" TargetMode="External"/><Relationship Id="rId4" Type="http://schemas.openxmlformats.org/officeDocument/2006/relationships/hyperlink" Target="http://tisautomation.ru/k1_83.htm" TargetMode="External"/><Relationship Id="rId9" Type="http://schemas.openxmlformats.org/officeDocument/2006/relationships/hyperlink" Target="http://tisautomation.ru/k1_35.htm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tisautomation.ru/k1_117.htm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tiff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4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3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ОТЕЛЬ</a:t>
            </a:r>
          </a:p>
        </p:txBody>
      </p:sp>
      <p:sp>
        <p:nvSpPr>
          <p:cNvPr id="135" name="Shape 40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461518">
              <a:defRPr sz="4100">
                <a:effectLst>
                  <a:outerShdw blurRad="25400" dist="30098" dir="15900000" rotWithShape="0">
                    <a:srgbClr val="000000">
                      <a:alpha val="90000"/>
                    </a:srgbClr>
                  </a:outerShdw>
                </a:effectLst>
              </a:defRPr>
            </a:pPr>
            <a:r>
              <a:t>Типовой расчет,</a:t>
            </a:r>
          </a:p>
          <a:p>
            <a:pPr defTabSz="461518">
              <a:defRPr sz="4100">
                <a:effectLst>
                  <a:outerShdw blurRad="25400" dist="30098" dir="15900000" rotWithShape="0">
                    <a:srgbClr val="000000">
                      <a:alpha val="90000"/>
                    </a:srgbClr>
                  </a:outerShdw>
                </a:effectLst>
              </a:defRPr>
            </a:pPr>
            <a:r>
              <a:t>презентация по автоматизации </a:t>
            </a:r>
          </a:p>
          <a:p>
            <a:pPr defTabSz="461518">
              <a:defRPr sz="4100">
                <a:effectLst>
                  <a:outerShdw blurRad="25400" dist="30098" dir="15900000" rotWithShape="0">
                    <a:srgbClr val="000000">
                      <a:alpha val="90000"/>
                    </a:srgbClr>
                  </a:outerShdw>
                </a:effectLst>
              </a:defRPr>
            </a:pPr>
            <a:r>
              <a:t>и диспетчеризации.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Расшифровка стоимости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414781">
              <a:defRPr sz="5253">
                <a:effectLst>
                  <a:outerShdw blurRad="18034" dist="18034" dir="15900000" rotWithShape="0">
                    <a:srgbClr val="595650">
                      <a:alpha val="33000"/>
                    </a:srgbClr>
                  </a:outerShdw>
                </a:effectLst>
              </a:defRPr>
            </a:pPr>
            <a:r>
              <a:t>Расшифровка стоимости</a:t>
            </a:r>
          </a:p>
          <a:p>
            <a:pPr defTabSz="414781">
              <a:defRPr sz="5253">
                <a:effectLst>
                  <a:outerShdw blurRad="18034" dist="18034" dir="15900000" rotWithShape="0">
                    <a:srgbClr val="595650">
                      <a:alpha val="33000"/>
                    </a:srgbClr>
                  </a:outerShdw>
                </a:effectLst>
              </a:defRPr>
            </a:pPr>
            <a:r>
              <a:rPr/>
              <a:t> </a:t>
            </a:r>
            <a:r>
              <a:rPr lang="ru-RU" dirty="0" smtClean="0"/>
              <a:t>эконом</a:t>
            </a:r>
            <a:r>
              <a:rPr smtClean="0"/>
              <a:t> </a:t>
            </a:r>
            <a:r>
              <a:t>номера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787360" y="2662222"/>
          <a:ext cx="11501519" cy="5857918"/>
        </p:xfrm>
        <a:graphic>
          <a:graphicData uri="http://schemas.openxmlformats.org/drawingml/2006/table">
            <a:tbl>
              <a:tblPr/>
              <a:tblGrid>
                <a:gridCol w="216366"/>
                <a:gridCol w="3541557"/>
                <a:gridCol w="4270365"/>
                <a:gridCol w="956562"/>
                <a:gridCol w="1195703"/>
                <a:gridCol w="1320966"/>
              </a:tblGrid>
              <a:tr h="29195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FEFEFE"/>
                          </a:solidFill>
                          <a:latin typeface="Georgia"/>
                        </a:rPr>
                        <a:t>Модель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FEFEFE"/>
                          </a:solidFill>
                          <a:latin typeface="Georgia"/>
                        </a:rPr>
                        <a:t>Цена ед.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FEFEFE"/>
                          </a:solidFill>
                          <a:latin typeface="Georgia"/>
                        </a:rPr>
                        <a:t>Кол-во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FEFEFE"/>
                          </a:solidFill>
                          <a:latin typeface="Georgia"/>
                        </a:rPr>
                        <a:t>Стоимость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29195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Панель управления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9195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Тачь панель звонок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  <a:hlinkClick r:id="rId2"/>
                        </a:rPr>
                        <a:t>LUNA -Bell-3S</a:t>
                      </a:r>
                      <a:endParaRPr lang="en-US" sz="1100" b="1" i="1" u="sng" strike="noStrike">
                        <a:solidFill>
                          <a:srgbClr val="000000"/>
                        </a:solidFill>
                        <a:latin typeface="Georgia"/>
                      </a:endParaRP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185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185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95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Тачь панель карт-ридер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  <a:hlinkClick r:id="rId3"/>
                        </a:rPr>
                        <a:t>LUNA </a:t>
                      </a:r>
                      <a:endParaRPr lang="en-US" sz="1100" b="1" i="1" u="sng" strike="noStrike">
                        <a:solidFill>
                          <a:srgbClr val="000000"/>
                        </a:solidFill>
                        <a:latin typeface="Georgia"/>
                      </a:endParaRP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185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185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95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Панель управления 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  <a:hlinkClick r:id="rId4"/>
                        </a:rPr>
                        <a:t>TIS-TERRE-2G</a:t>
                      </a:r>
                      <a:endParaRPr lang="en-US" sz="1100" b="1" i="1" u="sng" strike="noStrike">
                        <a:solidFill>
                          <a:srgbClr val="000000"/>
                        </a:solidFill>
                        <a:latin typeface="Georgia"/>
                      </a:endParaRP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4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4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16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55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Панель управления  климатом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TIS-TERRE-AC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161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161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95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D4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Итого: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DD0806"/>
                          </a:solidFill>
                          <a:latin typeface="Georgia"/>
                        </a:rPr>
                        <a:t>547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31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СПЕЦ  МОДУЛИ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7731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Блок прог.и упр.по </a:t>
                      </a:r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IP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  <a:hlinkClick r:id="rId5"/>
                        </a:rPr>
                        <a:t>TIS-IP-COM-PORT-20CH-20OUT</a:t>
                      </a:r>
                      <a:endParaRPr lang="en-US" sz="1100" b="1" i="1" u="sng" strike="noStrike">
                        <a:solidFill>
                          <a:srgbClr val="000000"/>
                        </a:solidFill>
                        <a:latin typeface="Georgia"/>
                      </a:endParaRP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385</a:t>
                      </a:r>
                    </a:p>
                  </a:txBody>
                  <a:tcPr marL="8590" marR="8590" marT="8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385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</a:tr>
              <a:tr h="27731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Блок питания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TIS-PS.24V-1.5V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105</a:t>
                      </a:r>
                    </a:p>
                  </a:txBody>
                  <a:tcPr marL="8590" marR="8590" marT="8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105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</a:tr>
              <a:tr h="27731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Управление кондиционером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CUR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85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85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31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D4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Итого: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DD0806"/>
                          </a:solidFill>
                          <a:latin typeface="Georgia"/>
                        </a:rPr>
                        <a:t>575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31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Датчики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7731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Датчик охраны магнитный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TIS-Door Contact N/C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5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2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10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31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Датчик пожарный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TIS-Smoke sensor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25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25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57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Датчик пожарный с оповещателем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TIS-Smoke sensor Sirena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30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30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31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Датчик протечки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TIS-WTR-LKG-24L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11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11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31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D4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Итого: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DD0806"/>
                          </a:solidFill>
                          <a:latin typeface="Georgia"/>
                        </a:rPr>
                        <a:t>76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95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СИСТЕМА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9195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Стоимость компонентов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 dirty="0">
                          <a:solidFill>
                            <a:srgbClr val="DD0806"/>
                          </a:solidFill>
                          <a:latin typeface="Georgia"/>
                        </a:rPr>
                        <a:t>1 198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500">
        <p14:prism dir="u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81"/>
          <p:cNvSpPr txBox="1">
            <a:spLocks noGrp="1"/>
          </p:cNvSpPr>
          <p:nvPr>
            <p:ph type="title"/>
          </p:nvPr>
        </p:nvSpPr>
        <p:spPr>
          <a:xfrm>
            <a:off x="762000" y="288075"/>
            <a:ext cx="11480800" cy="1524004"/>
          </a:xfrm>
          <a:prstGeom prst="rect">
            <a:avLst/>
          </a:prstGeom>
        </p:spPr>
        <p:txBody>
          <a:bodyPr/>
          <a:lstStyle/>
          <a:p>
            <a:r>
              <a:t>Стандартный номер</a:t>
            </a:r>
          </a:p>
        </p:txBody>
      </p:sp>
      <p:sp>
        <p:nvSpPr>
          <p:cNvPr id="164" name="Shape 83"/>
          <p:cNvSpPr txBox="1"/>
          <p:nvPr/>
        </p:nvSpPr>
        <p:spPr>
          <a:xfrm>
            <a:off x="574947" y="7805874"/>
            <a:ext cx="11854906" cy="1524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marL="406400" indent="-406400">
              <a:spcBef>
                <a:spcPts val="4000"/>
              </a:spcBef>
              <a:buSzPct val="30000"/>
              <a:buBlip>
                <a:blip r:embed="rId2"/>
              </a:buBlip>
              <a:defRPr sz="32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Стоимость автоматики стандартного номера - 2 867$</a:t>
            </a:r>
          </a:p>
        </p:txBody>
      </p:sp>
      <p:pic>
        <p:nvPicPr>
          <p:cNvPr id="165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rcRect l="8072" t="5098" r="5848" b="11634"/>
          <a:stretch>
            <a:fillRect/>
          </a:stretch>
        </p:blipFill>
        <p:spPr>
          <a:xfrm>
            <a:off x="704240" y="2005607"/>
            <a:ext cx="11970411" cy="57424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Функционал стандартного номер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79044">
              <a:defRPr sz="6068">
                <a:effectLst>
                  <a:outerShdw blurRad="20828" dist="20828" dir="15900000" rotWithShape="0">
                    <a:srgbClr val="595650">
                      <a:alpha val="33000"/>
                    </a:srgbClr>
                  </a:outerShdw>
                </a:effectLst>
              </a:defRPr>
            </a:lvl1pPr>
          </a:lstStyle>
          <a:p>
            <a:r>
              <a:t>Функционал стандартного номера</a:t>
            </a:r>
          </a:p>
        </p:txBody>
      </p:sp>
      <p:sp>
        <p:nvSpPr>
          <p:cNvPr id="168" name="Шесть диммируемых групп света…"/>
          <p:cNvSpPr txBox="1">
            <a:spLocks noGrp="1"/>
          </p:cNvSpPr>
          <p:nvPr>
            <p:ph type="body" idx="1"/>
          </p:nvPr>
        </p:nvSpPr>
        <p:spPr>
          <a:xfrm>
            <a:off x="762000" y="1914503"/>
            <a:ext cx="11480800" cy="71819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rPr lang="ru-RU" dirty="0" smtClean="0"/>
              <a:t>Семь </a:t>
            </a:r>
            <a:r>
              <a:rPr smtClean="0"/>
              <a:t>групп </a:t>
            </a:r>
            <a:r>
              <a:t>света</a:t>
            </a:r>
          </a:p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t>Управление кондиционером (сплит система)</a:t>
            </a:r>
          </a:p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t>Управление батареями</a:t>
            </a:r>
          </a:p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t>Управление ТВ с панели</a:t>
            </a:r>
          </a:p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rPr smtClean="0"/>
              <a:t>Управление </a:t>
            </a:r>
            <a:r>
              <a:t>со смартфона</a:t>
            </a:r>
          </a:p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t>Безопасность (магнитные датчики  дверь окно и датчик присутствия 360)</a:t>
            </a:r>
          </a:p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t>Пожарное оповещение</a:t>
            </a:r>
          </a:p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t>Оповещение протечки</a:t>
            </a:r>
          </a:p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t>Вызов сервисных служб (уборка, стирка и пр.)</a:t>
            </a:r>
          </a:p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t>Автоматическое поддержание температуры в номере</a:t>
            </a:r>
          </a:p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t>Мультирум в номер (опционально от 530$ до 730$ 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Расшифровка стоимости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414781">
              <a:defRPr sz="5253">
                <a:effectLst>
                  <a:outerShdw blurRad="18034" dist="18034" dir="15900000" rotWithShape="0">
                    <a:srgbClr val="595650">
                      <a:alpha val="33000"/>
                    </a:srgbClr>
                  </a:outerShdw>
                </a:effectLst>
              </a:defRPr>
            </a:pPr>
            <a:r>
              <a:t>Расшифровка стоимости</a:t>
            </a:r>
          </a:p>
          <a:p>
            <a:pPr defTabSz="414781">
              <a:defRPr sz="5253">
                <a:effectLst>
                  <a:outerShdw blurRad="18034" dist="18034" dir="15900000" rotWithShape="0">
                    <a:srgbClr val="595650">
                      <a:alpha val="33000"/>
                    </a:srgbClr>
                  </a:outerShdw>
                </a:effectLst>
              </a:defRPr>
            </a:pPr>
            <a:r>
              <a:t> стандартного номера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87360" y="2876536"/>
          <a:ext cx="11501518" cy="5357856"/>
        </p:xfrm>
        <a:graphic>
          <a:graphicData uri="http://schemas.openxmlformats.org/drawingml/2006/table">
            <a:tbl>
              <a:tblPr/>
              <a:tblGrid>
                <a:gridCol w="216365"/>
                <a:gridCol w="3541557"/>
                <a:gridCol w="4270365"/>
                <a:gridCol w="956562"/>
                <a:gridCol w="1195703"/>
                <a:gridCol w="1320966"/>
              </a:tblGrid>
              <a:tr h="2896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 dirty="0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 dirty="0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FEFEFE"/>
                          </a:solidFill>
                          <a:latin typeface="Georgia"/>
                        </a:rPr>
                        <a:t>Модель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FEFEFE"/>
                          </a:solidFill>
                          <a:latin typeface="Georgia"/>
                        </a:rPr>
                        <a:t>Цена ед.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FEFEFE"/>
                          </a:solidFill>
                          <a:latin typeface="Georgia"/>
                        </a:rPr>
                        <a:t>Кол-во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FEFEFE"/>
                          </a:solidFill>
                          <a:latin typeface="Georgia"/>
                        </a:rPr>
                        <a:t>Стоимость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2896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Панель управления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896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Тачь панель звонок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  <a:hlinkClick r:id="rId2"/>
                        </a:rPr>
                        <a:t>LUNA -Bell-3S</a:t>
                      </a:r>
                      <a:endParaRPr lang="en-US" sz="1100" b="1" i="1" u="sng" strike="noStrike">
                        <a:solidFill>
                          <a:srgbClr val="000000"/>
                        </a:solidFill>
                        <a:latin typeface="Georgia"/>
                      </a:endParaRP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185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185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Тачь панель карт-ридер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  <a:hlinkClick r:id="rId3"/>
                        </a:rPr>
                        <a:t>LUNA </a:t>
                      </a:r>
                      <a:endParaRPr lang="en-US" sz="1100" b="1" i="1" u="sng" strike="noStrike">
                        <a:solidFill>
                          <a:srgbClr val="000000"/>
                        </a:solidFill>
                        <a:latin typeface="Georgia"/>
                      </a:endParaRP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185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185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Тачь панель 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  <a:hlinkClick r:id="rId4"/>
                        </a:rPr>
                        <a:t>LUNA-Bedside</a:t>
                      </a:r>
                      <a:endParaRPr lang="en-US" sz="1100" b="1" i="1" u="sng" strike="noStrike">
                        <a:solidFill>
                          <a:srgbClr val="000000"/>
                        </a:solidFill>
                        <a:latin typeface="Georgia"/>
                      </a:endParaRP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375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375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Панель управления 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  <a:hlinkClick r:id="rId5"/>
                        </a:rPr>
                        <a:t>TIS-TERRE-4G</a:t>
                      </a:r>
                      <a:endParaRPr lang="en-US" sz="1100" b="1" i="1" u="sng" strike="noStrike">
                        <a:solidFill>
                          <a:srgbClr val="000000"/>
                        </a:solidFill>
                        <a:latin typeface="Georgia"/>
                      </a:endParaRP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151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2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302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D4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Итого: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DD0806"/>
                          </a:solidFill>
                          <a:latin typeface="Georgia"/>
                        </a:rPr>
                        <a:t>1 047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11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СПЕЦ  МОДУЛИ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7511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Блок прог.и упр.по </a:t>
                      </a:r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IP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  <a:hlinkClick r:id="rId6"/>
                        </a:rPr>
                        <a:t>TIS-IP-COM-PORT-20CH-20OUT</a:t>
                      </a:r>
                      <a:endParaRPr lang="en-US" sz="1100" b="1" i="1" u="sng" strike="noStrike">
                        <a:solidFill>
                          <a:srgbClr val="000000"/>
                        </a:solidFill>
                        <a:latin typeface="Georgia"/>
                      </a:endParaRP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385</a:t>
                      </a:r>
                    </a:p>
                  </a:txBody>
                  <a:tcPr marL="8590" marR="8590" marT="8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385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</a:tr>
              <a:tr h="27511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Блок питания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TIS-PS.24V-1.5V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105</a:t>
                      </a:r>
                    </a:p>
                  </a:txBody>
                  <a:tcPr marL="8590" marR="8590" marT="85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105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</a:tr>
              <a:tr h="27511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Управление кондиционером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CUR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85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2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170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11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D4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Итого: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DD0806"/>
                          </a:solidFill>
                          <a:latin typeface="Georgia"/>
                        </a:rPr>
                        <a:t>660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11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Датчики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7511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Датчик охраны магнитный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TIS-Door Contact N/C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5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2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10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11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Датчик пожарный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TIS-Smoke sensor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25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25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11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Датчик протечки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TIS-WTR-LKG-24L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12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12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11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D4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Итого: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DD0806"/>
                          </a:solidFill>
                          <a:latin typeface="Georgia"/>
                        </a:rPr>
                        <a:t>47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СИСТЕМА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896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Стоимость компонентов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 dirty="0">
                          <a:solidFill>
                            <a:srgbClr val="DD0806"/>
                          </a:solidFill>
                          <a:latin typeface="Georgia"/>
                        </a:rPr>
                        <a:t>1 754</a:t>
                      </a:r>
                    </a:p>
                  </a:txBody>
                  <a:tcPr marL="8590" marR="8590" marT="85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500">
        <p14:prism dir="u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81"/>
          <p:cNvSpPr txBox="1">
            <a:spLocks noGrp="1"/>
          </p:cNvSpPr>
          <p:nvPr>
            <p:ph type="title"/>
          </p:nvPr>
        </p:nvSpPr>
        <p:spPr>
          <a:xfrm>
            <a:off x="762000" y="288075"/>
            <a:ext cx="11480800" cy="152400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VIP</a:t>
            </a:r>
            <a:r>
              <a:rPr smtClean="0"/>
              <a:t> </a:t>
            </a:r>
            <a:r>
              <a:t>номер</a:t>
            </a:r>
          </a:p>
        </p:txBody>
      </p:sp>
      <p:sp>
        <p:nvSpPr>
          <p:cNvPr id="164" name="Shape 83"/>
          <p:cNvSpPr txBox="1"/>
          <p:nvPr/>
        </p:nvSpPr>
        <p:spPr>
          <a:xfrm>
            <a:off x="574947" y="7805874"/>
            <a:ext cx="11854906" cy="1524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marL="406400" indent="-406400">
              <a:spcBef>
                <a:spcPts val="4000"/>
              </a:spcBef>
              <a:buSzPct val="30000"/>
              <a:buBlip>
                <a:blip r:embed="rId2"/>
              </a:buBlip>
              <a:defRPr sz="32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Стоимость автоматики стандартного номера - 2 867$</a:t>
            </a:r>
          </a:p>
        </p:txBody>
      </p:sp>
      <p:pic>
        <p:nvPicPr>
          <p:cNvPr id="165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rcRect l="8072" t="5098" r="5848" b="11634"/>
          <a:stretch>
            <a:fillRect/>
          </a:stretch>
        </p:blipFill>
        <p:spPr>
          <a:xfrm>
            <a:off x="704240" y="2005607"/>
            <a:ext cx="11970411" cy="57424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Функционал стандартного номер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79044">
              <a:defRPr sz="6068">
                <a:effectLst>
                  <a:outerShdw blurRad="20828" dist="20828" dir="15900000" rotWithShape="0">
                    <a:srgbClr val="595650">
                      <a:alpha val="33000"/>
                    </a:srgbClr>
                  </a:outerShdw>
                </a:effectLst>
              </a:defRPr>
            </a:lvl1pPr>
          </a:lstStyle>
          <a:p>
            <a:r>
              <a:rPr/>
              <a:t>Функционал </a:t>
            </a:r>
            <a:r>
              <a:rPr lang="en-US" dirty="0" smtClean="0"/>
              <a:t>VIP</a:t>
            </a:r>
            <a:r>
              <a:rPr smtClean="0"/>
              <a:t> </a:t>
            </a:r>
            <a:r>
              <a:t>номера</a:t>
            </a:r>
          </a:p>
        </p:txBody>
      </p:sp>
      <p:sp>
        <p:nvSpPr>
          <p:cNvPr id="168" name="Шесть диммируемых групп света…"/>
          <p:cNvSpPr txBox="1">
            <a:spLocks noGrp="1"/>
          </p:cNvSpPr>
          <p:nvPr>
            <p:ph type="body" idx="1"/>
          </p:nvPr>
        </p:nvSpPr>
        <p:spPr>
          <a:xfrm>
            <a:off x="762000" y="1914503"/>
            <a:ext cx="11480800" cy="718198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rPr lang="ru-RU" dirty="0" smtClean="0"/>
              <a:t>Шесть </a:t>
            </a:r>
            <a:r>
              <a:rPr lang="ru-RU" dirty="0" err="1" smtClean="0"/>
              <a:t>диммируемых</a:t>
            </a:r>
            <a:r>
              <a:rPr lang="ru-RU" dirty="0" smtClean="0"/>
              <a:t> </a:t>
            </a:r>
            <a:r>
              <a:rPr smtClean="0"/>
              <a:t>групп </a:t>
            </a:r>
            <a:r>
              <a:t>света</a:t>
            </a:r>
          </a:p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t>Управление кондиционером (сплит система)</a:t>
            </a:r>
          </a:p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t>Управление батареями</a:t>
            </a:r>
          </a:p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t>Управление ТВ с панели</a:t>
            </a:r>
          </a:p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t>Управление шторами</a:t>
            </a:r>
          </a:p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t>Управление со смартфона</a:t>
            </a:r>
          </a:p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t>Безопасность (магнитные датчики  дверь окно и датчик присутствия 360)</a:t>
            </a:r>
          </a:p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t>Пожарное оповещение</a:t>
            </a:r>
          </a:p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t>Оповещение протечки</a:t>
            </a:r>
          </a:p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t>Вызов сервисных служб (уборка, стирка и пр.)</a:t>
            </a:r>
          </a:p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t>Автоматическое поддержание температуры в номере</a:t>
            </a:r>
          </a:p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t>Мультирум </a:t>
            </a:r>
            <a:r>
              <a:rPr/>
              <a:t>в </a:t>
            </a:r>
            <a:r>
              <a:rPr smtClean="0"/>
              <a:t>номер</a:t>
            </a:r>
            <a:r>
              <a:rPr lang="ru-RU" dirty="0" smtClean="0"/>
              <a:t>е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Расшифровка стоимости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414781">
              <a:defRPr sz="5253">
                <a:effectLst>
                  <a:outerShdw blurRad="18034" dist="18034" dir="15900000" rotWithShape="0">
                    <a:srgbClr val="595650">
                      <a:alpha val="33000"/>
                    </a:srgbClr>
                  </a:outerShdw>
                </a:effectLst>
              </a:defRPr>
            </a:pPr>
            <a:r>
              <a:t>Расшифровка стоимости</a:t>
            </a:r>
          </a:p>
          <a:p>
            <a:pPr defTabSz="414781">
              <a:defRPr sz="5253">
                <a:effectLst>
                  <a:outerShdw blurRad="18034" dist="18034" dir="15900000" rotWithShape="0">
                    <a:srgbClr val="595650">
                      <a:alpha val="33000"/>
                    </a:srgbClr>
                  </a:outerShdw>
                </a:effectLst>
              </a:defRPr>
            </a:pPr>
            <a:r>
              <a:t> стандартного номера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858798" y="2233594"/>
          <a:ext cx="11358641" cy="6715163"/>
        </p:xfrm>
        <a:graphic>
          <a:graphicData uri="http://schemas.openxmlformats.org/drawingml/2006/table">
            <a:tbl>
              <a:tblPr/>
              <a:tblGrid>
                <a:gridCol w="213679"/>
                <a:gridCol w="3497562"/>
                <a:gridCol w="4217317"/>
                <a:gridCol w="944679"/>
                <a:gridCol w="461092"/>
                <a:gridCol w="719755"/>
                <a:gridCol w="1304557"/>
              </a:tblGrid>
              <a:tr h="24644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FEFEFE"/>
                          </a:solidFill>
                          <a:latin typeface="Georgia"/>
                        </a:rPr>
                        <a:t>Модель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FEFEFE"/>
                          </a:solidFill>
                          <a:latin typeface="Georgia"/>
                        </a:rPr>
                        <a:t>Цена ед.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FEFEFE"/>
                          </a:solidFill>
                          <a:latin typeface="Georgia"/>
                        </a:rPr>
                        <a:t>Кол-во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FEFEFE"/>
                          </a:solidFill>
                          <a:latin typeface="Georgia"/>
                        </a:rPr>
                        <a:t>Стоимость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24644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Панель управления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4644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Тачь панель звонок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  <a:hlinkClick r:id="rId2"/>
                        </a:rPr>
                        <a:t>LUNA -Bell-3S</a:t>
                      </a:r>
                      <a:endParaRPr lang="en-US" sz="1100" b="1" i="1" u="sng" strike="noStrike">
                        <a:solidFill>
                          <a:srgbClr val="000000"/>
                        </a:solidFill>
                        <a:latin typeface="Georgia"/>
                      </a:endParaRP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185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185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44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Тачь панель карт-ридер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  <a:hlinkClick r:id="rId3"/>
                        </a:rPr>
                        <a:t>LUNA </a:t>
                      </a:r>
                      <a:endParaRPr lang="en-US" sz="1100" b="1" i="1" u="sng" strike="noStrike">
                        <a:solidFill>
                          <a:srgbClr val="000000"/>
                        </a:solidFill>
                        <a:latin typeface="Georgia"/>
                      </a:endParaRP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185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185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44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Тачь панель 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  <a:hlinkClick r:id="rId4"/>
                        </a:rPr>
                        <a:t>LUNA-Bedside</a:t>
                      </a:r>
                      <a:endParaRPr lang="en-US" sz="1100" b="1" i="1" u="sng" strike="noStrike">
                        <a:solidFill>
                          <a:srgbClr val="000000"/>
                        </a:solidFill>
                        <a:latin typeface="Georgia"/>
                      </a:endParaRP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375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375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44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Панель управления 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  <a:hlinkClick r:id="rId5"/>
                        </a:rPr>
                        <a:t>TIS-TERRE-4G</a:t>
                      </a:r>
                      <a:endParaRPr lang="en-US" sz="1100" b="1" i="1" u="sng" strike="noStrike">
                        <a:solidFill>
                          <a:srgbClr val="000000"/>
                        </a:solidFill>
                        <a:latin typeface="Georgia"/>
                      </a:endParaRP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151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2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302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44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D4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Итого: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DD0806"/>
                          </a:solidFill>
                          <a:latin typeface="Georgia"/>
                        </a:rPr>
                        <a:t>1 047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44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Свет-климат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1,00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4644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Релейный модуль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TIS-RLY-6CH-3A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110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</a:t>
                      </a:r>
                    </a:p>
                  </a:txBody>
                  <a:tcPr marL="8395" marR="8395" marT="8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110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</a:tr>
              <a:tr h="24644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Димерный модуль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  <a:hlinkClick r:id="rId6"/>
                        </a:rPr>
                        <a:t>TIS-DIM-6CH-2A</a:t>
                      </a:r>
                      <a:endParaRPr lang="en-US" sz="1100" b="1" i="1" u="sng" strike="noStrike">
                        <a:solidFill>
                          <a:srgbClr val="000000"/>
                        </a:solidFill>
                        <a:latin typeface="Georgia"/>
                      </a:endParaRP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490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</a:t>
                      </a:r>
                    </a:p>
                  </a:txBody>
                  <a:tcPr marL="8395" marR="8395" marT="8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490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</a:tr>
              <a:tr h="24644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D4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Итого: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DD0806"/>
                          </a:solidFill>
                          <a:latin typeface="Georgia"/>
                        </a:rPr>
                        <a:t>600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09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СПЕЦ  МОДУЛИ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3409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Блок прог.и упр.по </a:t>
                      </a:r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IP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  <a:hlinkClick r:id="rId7"/>
                        </a:rPr>
                        <a:t>TIS-IP-COM-PORT</a:t>
                      </a:r>
                      <a:endParaRPr lang="en-US" sz="1100" b="1" i="1" u="sng" strike="noStrike">
                        <a:solidFill>
                          <a:srgbClr val="000000"/>
                        </a:solidFill>
                        <a:latin typeface="Georgia"/>
                      </a:endParaRP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245</a:t>
                      </a:r>
                    </a:p>
                  </a:txBody>
                  <a:tcPr marL="8395" marR="8395" marT="8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245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</a:tr>
              <a:tr h="23409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Блок питания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TIS-PS.24V-1.5V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105</a:t>
                      </a:r>
                    </a:p>
                  </a:txBody>
                  <a:tcPr marL="8395" marR="8395" marT="8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105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</a:tr>
              <a:tr h="23409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D4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Итого: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DD0806"/>
                          </a:solidFill>
                          <a:latin typeface="Georgia"/>
                        </a:rPr>
                        <a:t>350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09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Датчики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3409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Датчики 10 в 1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  <a:hlinkClick r:id="rId8"/>
                        </a:rPr>
                        <a:t>TIS-ES-10F-CM</a:t>
                      </a:r>
                      <a:endParaRPr lang="en-US" sz="1100" b="1" i="1" u="sng" strike="noStrike">
                        <a:solidFill>
                          <a:srgbClr val="000000"/>
                        </a:solidFill>
                        <a:latin typeface="Georgia"/>
                      </a:endParaRP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160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160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</a:tr>
              <a:tr h="23409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Датчик пожарный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 dirty="0">
                          <a:solidFill>
                            <a:srgbClr val="000000"/>
                          </a:solidFill>
                          <a:latin typeface="Georgia"/>
                        </a:rPr>
                        <a:t>TIS-Smoke sensor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25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25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09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Датчик протечки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TIS-WTR-LKG-24L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50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2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100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09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D4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Итого: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DD0806"/>
                          </a:solidFill>
                          <a:latin typeface="Georgia"/>
                        </a:rPr>
                        <a:t>285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09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Комфорт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3409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кнопочная панель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  <a:hlinkClick r:id="rId9"/>
                        </a:rPr>
                        <a:t>TIS-M3-Motor</a:t>
                      </a:r>
                      <a:endParaRPr lang="en-US" sz="1100" b="1" i="1" u="sng" strike="noStrike">
                        <a:solidFill>
                          <a:srgbClr val="000000"/>
                        </a:solidFill>
                        <a:latin typeface="Georgia"/>
                      </a:endParaRP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399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шт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399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09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направляющие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MARS MRS-4G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67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3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метр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201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09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Стерео плеер на дин рейку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  <a:hlinkClick r:id="rId10"/>
                        </a:rPr>
                        <a:t>TIS-Audio-Matrix</a:t>
                      </a:r>
                      <a:endParaRPr lang="en-US" sz="1100" b="1" i="1" u="sng" strike="noStrike">
                        <a:solidFill>
                          <a:srgbClr val="000000"/>
                        </a:solidFill>
                        <a:latin typeface="Georgia"/>
                      </a:endParaRP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490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пара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490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09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АС встраиваемая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sng" strike="noStrike">
                          <a:solidFill>
                            <a:srgbClr val="000000"/>
                          </a:solidFill>
                          <a:latin typeface="Georgia"/>
                          <a:hlinkClick r:id="rId11"/>
                        </a:rPr>
                        <a:t>TIS-SPK-FLO</a:t>
                      </a:r>
                      <a:endParaRPr lang="en-US" sz="1100" b="1" i="1" u="sng" strike="noStrike">
                        <a:solidFill>
                          <a:srgbClr val="000000"/>
                        </a:solidFill>
                        <a:latin typeface="Georgia"/>
                      </a:endParaRP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120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пара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120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09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D4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Итого: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>
                          <a:solidFill>
                            <a:srgbClr val="DD0806"/>
                          </a:solidFill>
                          <a:latin typeface="Georgia"/>
                        </a:rPr>
                        <a:t>1 210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44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СИСТЕМА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4644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sng" strike="noStrike">
                          <a:solidFill>
                            <a:srgbClr val="000000"/>
                          </a:solidFill>
                          <a:latin typeface="Algerian"/>
                        </a:rPr>
                        <a:t> 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1100" b="1" i="1" u="sng" strike="noStrike">
                          <a:solidFill>
                            <a:srgbClr val="000000"/>
                          </a:solidFill>
                          <a:latin typeface="Georgia"/>
                        </a:rPr>
                        <a:t>Стоимость компонентов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sng" strike="noStrike" dirty="0">
                          <a:solidFill>
                            <a:srgbClr val="DD0806"/>
                          </a:solidFill>
                          <a:latin typeface="Georgia"/>
                        </a:rPr>
                        <a:t>3 492</a:t>
                      </a:r>
                    </a:p>
                  </a:txBody>
                  <a:tcPr marL="8395" marR="8395" marT="8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500">
        <p14:prism dir="u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29.png" descr="image29.png"/>
          <p:cNvPicPr>
            <a:picLocks noChangeAspect="1"/>
          </p:cNvPicPr>
          <p:nvPr/>
        </p:nvPicPr>
        <p:blipFill>
          <a:blip r:embed="rId2">
            <a:extLst/>
          </a:blip>
          <a:srcRect l="23169" t="11121" b="7638"/>
          <a:stretch>
            <a:fillRect/>
          </a:stretch>
        </p:blipFill>
        <p:spPr>
          <a:xfrm>
            <a:off x="377031" y="297060"/>
            <a:ext cx="12250884" cy="91594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Панели управления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Панели управления</a:t>
            </a:r>
          </a:p>
        </p:txBody>
      </p:sp>
      <p:pic>
        <p:nvPicPr>
          <p:cNvPr id="176" name="image30.png" descr="image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5359" y="1925339"/>
            <a:ext cx="5018897" cy="7101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31.png" descr="image31.png"/>
          <p:cNvPicPr>
            <a:picLocks noChangeAspect="1"/>
          </p:cNvPicPr>
          <p:nvPr/>
        </p:nvPicPr>
        <p:blipFill>
          <a:blip r:embed="rId3">
            <a:extLst/>
          </a:blip>
          <a:srcRect l="4463" r="5714" b="7191"/>
          <a:stretch>
            <a:fillRect/>
          </a:stretch>
        </p:blipFill>
        <p:spPr>
          <a:xfrm>
            <a:off x="6365276" y="1925426"/>
            <a:ext cx="4859138" cy="71016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28.png" descr="image28.png"/>
          <p:cNvPicPr>
            <a:picLocks noChangeAspect="1"/>
          </p:cNvPicPr>
          <p:nvPr/>
        </p:nvPicPr>
        <p:blipFill>
          <a:blip r:embed="rId2">
            <a:extLst/>
          </a:blip>
          <a:srcRect l="26662" t="4079" r="14558" b="34934"/>
          <a:stretch>
            <a:fillRect/>
          </a:stretch>
        </p:blipFill>
        <p:spPr>
          <a:xfrm>
            <a:off x="270027" y="306352"/>
            <a:ext cx="12464886" cy="91410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45"/>
          <p:cNvSpPr txBox="1">
            <a:spLocks noGrp="1"/>
          </p:cNvSpPr>
          <p:nvPr>
            <p:ph type="title"/>
          </p:nvPr>
        </p:nvSpPr>
        <p:spPr>
          <a:xfrm>
            <a:off x="762000" y="7035800"/>
            <a:ext cx="11480800" cy="952500"/>
          </a:xfrm>
          <a:prstGeom prst="rect">
            <a:avLst/>
          </a:prstGeom>
        </p:spPr>
        <p:txBody>
          <a:bodyPr/>
          <a:lstStyle>
            <a:lvl1pPr defTabSz="461518">
              <a:defRPr sz="5800">
                <a:effectLst>
                  <a:outerShdw blurRad="25400" dist="20066" dir="15900000" rotWithShape="0">
                    <a:srgbClr val="595650">
                      <a:alpha val="33000"/>
                    </a:srgbClr>
                  </a:outerShdw>
                </a:effectLst>
              </a:defRPr>
            </a:lvl1pPr>
          </a:lstStyle>
          <a:p>
            <a:r>
              <a:t> TIS Technology</a:t>
            </a:r>
          </a:p>
        </p:txBody>
      </p:sp>
      <p:sp>
        <p:nvSpPr>
          <p:cNvPr id="138" name="Shape 46"/>
          <p:cNvSpPr txBox="1">
            <a:spLocks noGrp="1"/>
          </p:cNvSpPr>
          <p:nvPr>
            <p:ph type="body" sz="quarter" idx="1"/>
          </p:nvPr>
        </p:nvSpPr>
        <p:spPr>
          <a:xfrm>
            <a:off x="762000" y="8263432"/>
            <a:ext cx="11480800" cy="107106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defTabSz="554990">
              <a:defRPr sz="3400"/>
            </a:pPr>
            <a:r>
              <a:t>Типовой расчет по автоматизации и диспетчерезации</a:t>
            </a:r>
          </a:p>
          <a:p>
            <a:pPr defTabSz="554990">
              <a:defRPr sz="3400"/>
            </a:pPr>
            <a:r>
              <a:t>Отеля</a:t>
            </a:r>
          </a:p>
        </p:txBody>
      </p:sp>
      <p:pic>
        <p:nvPicPr>
          <p:cNvPr id="139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2205" y="461934"/>
            <a:ext cx="9740390" cy="649359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age27.png" descr="image27.png"/>
          <p:cNvPicPr>
            <a:picLocks noChangeAspect="1"/>
          </p:cNvPicPr>
          <p:nvPr/>
        </p:nvPicPr>
        <p:blipFill>
          <a:blip r:embed="rId2">
            <a:extLst/>
          </a:blip>
          <a:srcRect l="1758" r="1806" b="4332"/>
          <a:stretch>
            <a:fillRect/>
          </a:stretch>
        </p:blipFill>
        <p:spPr>
          <a:xfrm>
            <a:off x="303609" y="306673"/>
            <a:ext cx="12397664" cy="8697736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182" name="TERRE-4G"/>
          <p:cNvSpPr txBox="1"/>
          <p:nvPr/>
        </p:nvSpPr>
        <p:spPr>
          <a:xfrm>
            <a:off x="7997619" y="3148361"/>
            <a:ext cx="96113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1200" b="1" i="1" u="sng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  <a:hlinkClick r:id="rId3"/>
              </a:defRPr>
            </a:lvl1pPr>
          </a:lstStyle>
          <a:p>
            <a:pPr>
              <a:defRPr b="0" i="0" u="none">
                <a:latin typeface="Verdana"/>
                <a:ea typeface="Verdana"/>
                <a:cs typeface="Verdana"/>
                <a:sym typeface="Verdana"/>
              </a:defRPr>
            </a:pPr>
            <a:r>
              <a:rPr b="1" i="1" u="sng">
                <a:latin typeface="Georgia"/>
                <a:ea typeface="Georgia"/>
                <a:cs typeface="Georgia"/>
                <a:sym typeface="Georgia"/>
                <a:hlinkClick r:id="rId3"/>
              </a:rPr>
              <a:t>TERRE-4G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2992">
              <a:defRPr sz="4200">
                <a:effectLst>
                  <a:outerShdw blurRad="12700" dist="14478" dir="15900000" rotWithShape="0">
                    <a:srgbClr val="595650">
                      <a:alpha val="33000"/>
                    </a:srgbClr>
                  </a:outerShdw>
                </a:effectLst>
              </a:defRPr>
            </a:pPr>
            <a:r>
              <a:t>Диспетчеризация номера </a:t>
            </a:r>
          </a:p>
          <a:p>
            <a:pPr defTabSz="332992">
              <a:defRPr sz="4200">
                <a:effectLst>
                  <a:outerShdw blurRad="12700" dist="14478" dir="15900000" rotWithShape="0">
                    <a:srgbClr val="595650">
                      <a:alpha val="33000"/>
                    </a:srgbClr>
                  </a:outerShdw>
                </a:effectLst>
              </a:defRPr>
            </a:pPr>
            <a:r>
              <a:t>TIS Technology</a:t>
            </a:r>
          </a:p>
        </p:txBody>
      </p:sp>
      <p:sp>
        <p:nvSpPr>
          <p:cNvPr id="185" name="Shape 76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t>Обзор возможностей диспетчеризации номера (софт).</a:t>
            </a:r>
          </a:p>
        </p:txBody>
      </p:sp>
      <p:pic>
        <p:nvPicPr>
          <p:cNvPr id="186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1826" y="460540"/>
            <a:ext cx="9601148" cy="6400765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88"/>
          <p:cNvSpPr txBox="1">
            <a:spLocks noGrp="1"/>
          </p:cNvSpPr>
          <p:nvPr>
            <p:ph type="title"/>
          </p:nvPr>
        </p:nvSpPr>
        <p:spPr>
          <a:xfrm>
            <a:off x="762000" y="516675"/>
            <a:ext cx="11480800" cy="152400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20623">
              <a:defRPr sz="5280">
                <a:effectLst>
                  <a:outerShdw blurRad="20320" dist="18288" dir="15900000" rotWithShape="0">
                    <a:srgbClr val="595650">
                      <a:alpha val="33000"/>
                    </a:srgbClr>
                  </a:outerShdw>
                </a:effectLst>
              </a:defRPr>
            </a:lvl1pPr>
          </a:lstStyle>
          <a:p>
            <a:r>
              <a:t>Система управления качества обслуживания номеров</a:t>
            </a:r>
          </a:p>
        </p:txBody>
      </p:sp>
      <p:sp>
        <p:nvSpPr>
          <p:cNvPr id="189" name="Функционал"/>
          <p:cNvSpPr txBox="1"/>
          <p:nvPr/>
        </p:nvSpPr>
        <p:spPr>
          <a:xfrm>
            <a:off x="893470" y="2630998"/>
            <a:ext cx="5198787" cy="528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700">
                <a:latin typeface="Baskerville"/>
                <a:ea typeface="Baskerville"/>
                <a:cs typeface="Baskerville"/>
                <a:sym typeface="Baskerville"/>
              </a:defRPr>
            </a:pPr>
            <a:r>
              <a:t>позволяет контролировать состояние номеров и реагировать на запросы гостей, одновременно проверяя быстроту реакции сотрудников.</a:t>
            </a:r>
          </a:p>
          <a:p>
            <a:pPr>
              <a:defRPr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sz="2700"/>
              <a:t>продукт подходит для гостиниц любого типа, категории и размер от небольших отелей </a:t>
            </a:r>
          </a:p>
          <a:p>
            <a:pPr>
              <a:defRPr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sz="2700"/>
              <a:t>до крупных гостиничных комплексов</a:t>
            </a:r>
            <a:r>
              <a:t> </a:t>
            </a:r>
          </a:p>
          <a:p>
            <a:pPr>
              <a:defRPr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</p:txBody>
      </p:sp>
      <p:pic>
        <p:nvPicPr>
          <p:cNvPr id="190" name="2017-11-18_13-49-04.png" descr="2017-11-18_13-49-04.png"/>
          <p:cNvPicPr>
            <a:picLocks noChangeAspect="1"/>
          </p:cNvPicPr>
          <p:nvPr/>
        </p:nvPicPr>
        <p:blipFill>
          <a:blip r:embed="rId2">
            <a:extLst/>
          </a:blip>
          <a:srcRect l="3611" t="4307" r="3611" b="4307"/>
          <a:stretch>
            <a:fillRect/>
          </a:stretch>
        </p:blipFill>
        <p:spPr>
          <a:xfrm>
            <a:off x="6715636" y="2443360"/>
            <a:ext cx="5522128" cy="4866686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Обслуживание номеров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Обслуживание номеров</a:t>
            </a:r>
          </a:p>
        </p:txBody>
      </p:sp>
      <p:sp>
        <p:nvSpPr>
          <p:cNvPr id="193" name="Программа позволяет загружать схему номера, пример стандартный номер на этой странице мы отслеживаем статус устройств и можем их изменять."/>
          <p:cNvSpPr txBox="1">
            <a:spLocks noGrp="1"/>
          </p:cNvSpPr>
          <p:nvPr>
            <p:ph type="body" sz="quarter" idx="1"/>
          </p:nvPr>
        </p:nvSpPr>
        <p:spPr>
          <a:xfrm>
            <a:off x="579291" y="8041950"/>
            <a:ext cx="11846218" cy="114136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29184" indent="-329184" defTabSz="473201">
              <a:spcBef>
                <a:spcPts val="3200"/>
              </a:spcBef>
              <a:buBlip>
                <a:blip r:embed="rId2"/>
              </a:buBlip>
              <a:defRPr sz="2592"/>
            </a:pPr>
            <a:r>
              <a:t>Программа позволяет загружать схему номера, пример </a:t>
            </a:r>
            <a:r>
              <a:rPr b="1" i="1"/>
              <a:t>стандартный номер</a:t>
            </a:r>
            <a:r>
              <a:t> на этой странице мы отслеживаем статус устройств и можем их изменять. </a:t>
            </a:r>
          </a:p>
        </p:txBody>
      </p:sp>
      <p:pic>
        <p:nvPicPr>
          <p:cNvPr id="194" name="2017-11-19_15-01-13.png" descr="2017-11-19_15-01-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3361" y="1828537"/>
            <a:ext cx="12238078" cy="6096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200">
        <p14:prism dir="u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Обслуживание номеров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Обслуживание номеров</a:t>
            </a:r>
          </a:p>
        </p:txBody>
      </p:sp>
      <p:sp>
        <p:nvSpPr>
          <p:cNvPr id="197" name="Программа позволяет загружать схему номера, пример номер студия на этой странице мы отслеживаем статус устройств и можем их изменять."/>
          <p:cNvSpPr txBox="1">
            <a:spLocks noGrp="1"/>
          </p:cNvSpPr>
          <p:nvPr>
            <p:ph type="body" sz="quarter" idx="1"/>
          </p:nvPr>
        </p:nvSpPr>
        <p:spPr>
          <a:xfrm>
            <a:off x="579291" y="8041950"/>
            <a:ext cx="11846218" cy="114136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61695" indent="-361695" defTabSz="519937">
              <a:spcBef>
                <a:spcPts val="3500"/>
              </a:spcBef>
              <a:buBlip>
                <a:blip r:embed="rId2"/>
              </a:buBlip>
              <a:defRPr sz="2848"/>
            </a:pPr>
            <a:r>
              <a:t>Программа позволяет загружать схему номера, пример </a:t>
            </a:r>
            <a:r>
              <a:rPr b="1" i="1"/>
              <a:t>номер студия </a:t>
            </a:r>
            <a:r>
              <a:t>на этой странице мы отслеживаем статус устройств и можем их изменять. </a:t>
            </a:r>
          </a:p>
        </p:txBody>
      </p:sp>
      <p:pic>
        <p:nvPicPr>
          <p:cNvPr id="198" name="2017-11-19_15-01-41.png" descr="2017-11-19_15-01-4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5998" y="1723232"/>
            <a:ext cx="12432804" cy="62392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500">
        <p14:prism dir="u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Обслуживание номеров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Обслуживание номеров</a:t>
            </a:r>
          </a:p>
        </p:txBody>
      </p:sp>
      <p:sp>
        <p:nvSpPr>
          <p:cNvPr id="201" name="Программа позволяет загружать схему номера, пример номер люкс на этой странице мы отслеживаем статус устройств и можем их изменять."/>
          <p:cNvSpPr txBox="1">
            <a:spLocks noGrp="1"/>
          </p:cNvSpPr>
          <p:nvPr>
            <p:ph type="body" sz="quarter" idx="1"/>
          </p:nvPr>
        </p:nvSpPr>
        <p:spPr>
          <a:xfrm>
            <a:off x="579291" y="8041950"/>
            <a:ext cx="11846218" cy="114136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65759" indent="-365759" defTabSz="525779">
              <a:spcBef>
                <a:spcPts val="3600"/>
              </a:spcBef>
              <a:buBlip>
                <a:blip r:embed="rId2"/>
              </a:buBlip>
              <a:defRPr sz="2880"/>
            </a:pPr>
            <a:r>
              <a:t>Программа позволяет загружать схему номера, пример </a:t>
            </a:r>
            <a:r>
              <a:rPr b="1" i="1"/>
              <a:t>номер люкс</a:t>
            </a:r>
            <a:r>
              <a:t> на этой странице мы отслеживаем статус устройств и можем их изменять. </a:t>
            </a:r>
          </a:p>
        </p:txBody>
      </p:sp>
      <p:pic>
        <p:nvPicPr>
          <p:cNvPr id="202" name="2017-11-19_15-02-22.png" descr="2017-11-19_15-02-2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1658" y="1755902"/>
            <a:ext cx="12301484" cy="61552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500">
        <p14:prism dir="u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Обслуживание номеров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Обслуживание номеров</a:t>
            </a:r>
          </a:p>
        </p:txBody>
      </p:sp>
      <p:sp>
        <p:nvSpPr>
          <p:cNvPr id="205" name="Текстовый блок"/>
          <p:cNvSpPr txBox="1">
            <a:spLocks noGrp="1"/>
          </p:cNvSpPr>
          <p:nvPr>
            <p:ph type="body" sz="quarter" idx="1"/>
          </p:nvPr>
        </p:nvSpPr>
        <p:spPr>
          <a:xfrm>
            <a:off x="673531" y="8174652"/>
            <a:ext cx="11610303" cy="114136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endParaRPr/>
          </a:p>
        </p:txBody>
      </p:sp>
      <p:pic>
        <p:nvPicPr>
          <p:cNvPr id="206" name="2017-11-18_15-14-49.png" descr="2017-11-18_15-14-4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7249" y="1943461"/>
            <a:ext cx="11610302" cy="6192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500">
        <p14:prism dir="u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Обслуживание номеров"/>
          <p:cNvSpPr txBox="1">
            <a:spLocks noGrp="1"/>
          </p:cNvSpPr>
          <p:nvPr>
            <p:ph type="title"/>
          </p:nvPr>
        </p:nvSpPr>
        <p:spPr>
          <a:xfrm>
            <a:off x="762000" y="180392"/>
            <a:ext cx="11480800" cy="1524001"/>
          </a:xfrm>
          <a:prstGeom prst="rect">
            <a:avLst/>
          </a:prstGeom>
        </p:spPr>
        <p:txBody>
          <a:bodyPr/>
          <a:lstStyle/>
          <a:p>
            <a:r>
              <a:t>Обслуживание номеров</a:t>
            </a:r>
          </a:p>
        </p:txBody>
      </p:sp>
      <p:sp>
        <p:nvSpPr>
          <p:cNvPr id="209" name="Ходьба"/>
          <p:cNvSpPr/>
          <p:nvPr/>
        </p:nvSpPr>
        <p:spPr>
          <a:xfrm>
            <a:off x="3143951" y="7901980"/>
            <a:ext cx="537042" cy="8448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5" h="21600" extrusionOk="0">
                <a:moveTo>
                  <a:pt x="12595" y="0"/>
                </a:moveTo>
                <a:cubicBezTo>
                  <a:pt x="11888" y="0"/>
                  <a:pt x="11182" y="175"/>
                  <a:pt x="10642" y="525"/>
                </a:cubicBezTo>
                <a:cubicBezTo>
                  <a:pt x="9564" y="1225"/>
                  <a:pt x="9564" y="2359"/>
                  <a:pt x="10642" y="3059"/>
                </a:cubicBezTo>
                <a:cubicBezTo>
                  <a:pt x="11721" y="3759"/>
                  <a:pt x="13469" y="3759"/>
                  <a:pt x="14547" y="3059"/>
                </a:cubicBezTo>
                <a:cubicBezTo>
                  <a:pt x="15626" y="2359"/>
                  <a:pt x="15626" y="1225"/>
                  <a:pt x="14547" y="525"/>
                </a:cubicBezTo>
                <a:cubicBezTo>
                  <a:pt x="14008" y="175"/>
                  <a:pt x="13302" y="0"/>
                  <a:pt x="12595" y="0"/>
                </a:cubicBezTo>
                <a:close/>
                <a:moveTo>
                  <a:pt x="10897" y="3858"/>
                </a:moveTo>
                <a:cubicBezTo>
                  <a:pt x="10134" y="3888"/>
                  <a:pt x="9610" y="4121"/>
                  <a:pt x="9610" y="4121"/>
                </a:cubicBezTo>
                <a:lnTo>
                  <a:pt x="5783" y="5439"/>
                </a:lnTo>
                <a:lnTo>
                  <a:pt x="2926" y="6234"/>
                </a:lnTo>
                <a:cubicBezTo>
                  <a:pt x="2538" y="6341"/>
                  <a:pt x="2256" y="6567"/>
                  <a:pt x="2177" y="6836"/>
                </a:cubicBezTo>
                <a:lnTo>
                  <a:pt x="1184" y="10206"/>
                </a:lnTo>
                <a:cubicBezTo>
                  <a:pt x="1052" y="10653"/>
                  <a:pt x="1504" y="11086"/>
                  <a:pt x="2192" y="11171"/>
                </a:cubicBezTo>
                <a:cubicBezTo>
                  <a:pt x="2881" y="11256"/>
                  <a:pt x="3545" y="10964"/>
                  <a:pt x="3677" y="10516"/>
                </a:cubicBezTo>
                <a:lnTo>
                  <a:pt x="4545" y="7575"/>
                </a:lnTo>
                <a:lnTo>
                  <a:pt x="7179" y="6843"/>
                </a:lnTo>
                <a:lnTo>
                  <a:pt x="5674" y="11097"/>
                </a:lnTo>
                <a:cubicBezTo>
                  <a:pt x="5594" y="11209"/>
                  <a:pt x="5538" y="11331"/>
                  <a:pt x="5513" y="11460"/>
                </a:cubicBezTo>
                <a:lnTo>
                  <a:pt x="4779" y="15196"/>
                </a:lnTo>
                <a:lnTo>
                  <a:pt x="305" y="19693"/>
                </a:lnTo>
                <a:cubicBezTo>
                  <a:pt x="-266" y="20267"/>
                  <a:pt x="-12" y="21032"/>
                  <a:pt x="872" y="21403"/>
                </a:cubicBezTo>
                <a:cubicBezTo>
                  <a:pt x="1191" y="21536"/>
                  <a:pt x="1547" y="21600"/>
                  <a:pt x="1901" y="21600"/>
                </a:cubicBezTo>
                <a:cubicBezTo>
                  <a:pt x="2526" y="21600"/>
                  <a:pt x="3141" y="21401"/>
                  <a:pt x="3505" y="21035"/>
                </a:cubicBezTo>
                <a:lnTo>
                  <a:pt x="8214" y="16301"/>
                </a:lnTo>
                <a:cubicBezTo>
                  <a:pt x="8368" y="16146"/>
                  <a:pt x="8466" y="15970"/>
                  <a:pt x="8502" y="15787"/>
                </a:cubicBezTo>
                <a:lnTo>
                  <a:pt x="9108" y="12709"/>
                </a:lnTo>
                <a:lnTo>
                  <a:pt x="14079" y="16306"/>
                </a:lnTo>
                <a:lnTo>
                  <a:pt x="15307" y="20589"/>
                </a:lnTo>
                <a:cubicBezTo>
                  <a:pt x="15477" y="21184"/>
                  <a:pt x="16276" y="21600"/>
                  <a:pt x="17176" y="21600"/>
                </a:cubicBezTo>
                <a:cubicBezTo>
                  <a:pt x="17292" y="21600"/>
                  <a:pt x="17409" y="21592"/>
                  <a:pt x="17527" y="21578"/>
                </a:cubicBezTo>
                <a:cubicBezTo>
                  <a:pt x="18561" y="21453"/>
                  <a:pt x="19243" y="20808"/>
                  <a:pt x="19051" y="20137"/>
                </a:cubicBezTo>
                <a:lnTo>
                  <a:pt x="17727" y="15513"/>
                </a:lnTo>
                <a:cubicBezTo>
                  <a:pt x="17663" y="15290"/>
                  <a:pt x="17506" y="15081"/>
                  <a:pt x="17272" y="14912"/>
                </a:cubicBezTo>
                <a:lnTo>
                  <a:pt x="12070" y="11149"/>
                </a:lnTo>
                <a:lnTo>
                  <a:pt x="13099" y="8066"/>
                </a:lnTo>
                <a:lnTo>
                  <a:pt x="14261" y="9345"/>
                </a:lnTo>
                <a:cubicBezTo>
                  <a:pt x="14388" y="9485"/>
                  <a:pt x="14576" y="9597"/>
                  <a:pt x="14800" y="9668"/>
                </a:cubicBezTo>
                <a:lnTo>
                  <a:pt x="19329" y="11102"/>
                </a:lnTo>
                <a:cubicBezTo>
                  <a:pt x="19508" y="11159"/>
                  <a:pt x="19698" y="11185"/>
                  <a:pt x="19885" y="11185"/>
                </a:cubicBezTo>
                <a:cubicBezTo>
                  <a:pt x="20356" y="11185"/>
                  <a:pt x="20806" y="11015"/>
                  <a:pt x="21027" y="10722"/>
                </a:cubicBezTo>
                <a:cubicBezTo>
                  <a:pt x="21334" y="10313"/>
                  <a:pt x="21072" y="9820"/>
                  <a:pt x="20442" y="9620"/>
                </a:cubicBezTo>
                <a:lnTo>
                  <a:pt x="16256" y="8294"/>
                </a:lnTo>
                <a:lnTo>
                  <a:pt x="14441" y="6296"/>
                </a:lnTo>
                <a:lnTo>
                  <a:pt x="13294" y="4732"/>
                </a:lnTo>
                <a:cubicBezTo>
                  <a:pt x="12990" y="4278"/>
                  <a:pt x="12391" y="4063"/>
                  <a:pt x="12007" y="3967"/>
                </a:cubicBezTo>
                <a:cubicBezTo>
                  <a:pt x="11975" y="3959"/>
                  <a:pt x="11942" y="3950"/>
                  <a:pt x="11908" y="3944"/>
                </a:cubicBezTo>
                <a:cubicBezTo>
                  <a:pt x="11757" y="3910"/>
                  <a:pt x="11656" y="3898"/>
                  <a:pt x="11656" y="3898"/>
                </a:cubicBezTo>
                <a:cubicBezTo>
                  <a:pt x="11512" y="3876"/>
                  <a:pt x="11372" y="3864"/>
                  <a:pt x="11238" y="3858"/>
                </a:cubicBezTo>
                <a:cubicBezTo>
                  <a:pt x="11120" y="3852"/>
                  <a:pt x="11006" y="3853"/>
                  <a:pt x="10897" y="3858"/>
                </a:cubicBezTo>
                <a:close/>
              </a:path>
            </a:pathLst>
          </a:custGeom>
          <a:solidFill>
            <a:schemeClr val="accent2"/>
          </a:solidFill>
          <a:ln w="25400">
            <a:solidFill>
              <a:srgbClr val="717342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092A6C"/>
                </a:solidFill>
              </a:defRPr>
            </a:pPr>
            <a:endParaRPr/>
          </a:p>
        </p:txBody>
      </p:sp>
      <p:sp>
        <p:nvSpPr>
          <p:cNvPr id="210" name="Компьютер"/>
          <p:cNvSpPr/>
          <p:nvPr/>
        </p:nvSpPr>
        <p:spPr>
          <a:xfrm>
            <a:off x="1739722" y="2579455"/>
            <a:ext cx="1389802" cy="1121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464" y="0"/>
                </a:moveTo>
                <a:cubicBezTo>
                  <a:pt x="210" y="0"/>
                  <a:pt x="0" y="261"/>
                  <a:pt x="0" y="575"/>
                </a:cubicBezTo>
                <a:lnTo>
                  <a:pt x="0" y="17777"/>
                </a:lnTo>
                <a:cubicBezTo>
                  <a:pt x="0" y="18091"/>
                  <a:pt x="210" y="18354"/>
                  <a:pt x="464" y="18354"/>
                </a:cubicBezTo>
                <a:lnTo>
                  <a:pt x="9148" y="18354"/>
                </a:lnTo>
                <a:lnTo>
                  <a:pt x="9116" y="18513"/>
                </a:lnTo>
                <a:lnTo>
                  <a:pt x="8753" y="20763"/>
                </a:lnTo>
                <a:lnTo>
                  <a:pt x="7690" y="20763"/>
                </a:lnTo>
                <a:lnTo>
                  <a:pt x="7690" y="21600"/>
                </a:lnTo>
                <a:lnTo>
                  <a:pt x="10486" y="21600"/>
                </a:lnTo>
                <a:lnTo>
                  <a:pt x="11107" y="21600"/>
                </a:lnTo>
                <a:lnTo>
                  <a:pt x="13905" y="21600"/>
                </a:lnTo>
                <a:lnTo>
                  <a:pt x="13905" y="20763"/>
                </a:lnTo>
                <a:lnTo>
                  <a:pt x="12842" y="20763"/>
                </a:lnTo>
                <a:lnTo>
                  <a:pt x="12479" y="18513"/>
                </a:lnTo>
                <a:lnTo>
                  <a:pt x="12452" y="18354"/>
                </a:lnTo>
                <a:lnTo>
                  <a:pt x="21131" y="18354"/>
                </a:lnTo>
                <a:cubicBezTo>
                  <a:pt x="21384" y="18354"/>
                  <a:pt x="21595" y="18091"/>
                  <a:pt x="21595" y="17777"/>
                </a:cubicBezTo>
                <a:lnTo>
                  <a:pt x="21595" y="575"/>
                </a:lnTo>
                <a:cubicBezTo>
                  <a:pt x="21600" y="261"/>
                  <a:pt x="21389" y="0"/>
                  <a:pt x="21136" y="0"/>
                </a:cubicBezTo>
                <a:lnTo>
                  <a:pt x="464" y="0"/>
                </a:lnTo>
                <a:close/>
                <a:moveTo>
                  <a:pt x="10800" y="542"/>
                </a:moveTo>
                <a:cubicBezTo>
                  <a:pt x="10913" y="542"/>
                  <a:pt x="11006" y="650"/>
                  <a:pt x="11006" y="797"/>
                </a:cubicBezTo>
                <a:cubicBezTo>
                  <a:pt x="11006" y="937"/>
                  <a:pt x="10913" y="1052"/>
                  <a:pt x="10800" y="1052"/>
                </a:cubicBezTo>
                <a:cubicBezTo>
                  <a:pt x="10686" y="1052"/>
                  <a:pt x="10594" y="937"/>
                  <a:pt x="10594" y="797"/>
                </a:cubicBezTo>
                <a:cubicBezTo>
                  <a:pt x="10594" y="656"/>
                  <a:pt x="10686" y="542"/>
                  <a:pt x="10800" y="542"/>
                </a:cubicBezTo>
                <a:close/>
                <a:moveTo>
                  <a:pt x="1242" y="1734"/>
                </a:moveTo>
                <a:lnTo>
                  <a:pt x="20358" y="1734"/>
                </a:lnTo>
                <a:lnTo>
                  <a:pt x="20358" y="15233"/>
                </a:lnTo>
                <a:lnTo>
                  <a:pt x="1242" y="15233"/>
                </a:lnTo>
                <a:lnTo>
                  <a:pt x="1242" y="1734"/>
                </a:lnTo>
                <a:close/>
              </a:path>
            </a:pathLst>
          </a:custGeom>
          <a:solidFill>
            <a:srgbClr val="092A6C"/>
          </a:solidFill>
          <a:ln w="25400">
            <a:solidFill>
              <a:schemeClr val="accent1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1" name="Компьютер"/>
          <p:cNvSpPr/>
          <p:nvPr/>
        </p:nvSpPr>
        <p:spPr>
          <a:xfrm>
            <a:off x="1739722" y="4264910"/>
            <a:ext cx="1389802" cy="11215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464" y="0"/>
                </a:moveTo>
                <a:cubicBezTo>
                  <a:pt x="210" y="0"/>
                  <a:pt x="0" y="261"/>
                  <a:pt x="0" y="575"/>
                </a:cubicBezTo>
                <a:lnTo>
                  <a:pt x="0" y="17777"/>
                </a:lnTo>
                <a:cubicBezTo>
                  <a:pt x="0" y="18091"/>
                  <a:pt x="210" y="18354"/>
                  <a:pt x="464" y="18354"/>
                </a:cubicBezTo>
                <a:lnTo>
                  <a:pt x="9148" y="18354"/>
                </a:lnTo>
                <a:lnTo>
                  <a:pt x="9116" y="18513"/>
                </a:lnTo>
                <a:lnTo>
                  <a:pt x="8753" y="20763"/>
                </a:lnTo>
                <a:lnTo>
                  <a:pt x="7690" y="20763"/>
                </a:lnTo>
                <a:lnTo>
                  <a:pt x="7690" y="21600"/>
                </a:lnTo>
                <a:lnTo>
                  <a:pt x="10486" y="21600"/>
                </a:lnTo>
                <a:lnTo>
                  <a:pt x="11107" y="21600"/>
                </a:lnTo>
                <a:lnTo>
                  <a:pt x="13905" y="21600"/>
                </a:lnTo>
                <a:lnTo>
                  <a:pt x="13905" y="20763"/>
                </a:lnTo>
                <a:lnTo>
                  <a:pt x="12842" y="20763"/>
                </a:lnTo>
                <a:lnTo>
                  <a:pt x="12479" y="18513"/>
                </a:lnTo>
                <a:lnTo>
                  <a:pt x="12452" y="18354"/>
                </a:lnTo>
                <a:lnTo>
                  <a:pt x="21131" y="18354"/>
                </a:lnTo>
                <a:cubicBezTo>
                  <a:pt x="21384" y="18354"/>
                  <a:pt x="21595" y="18091"/>
                  <a:pt x="21595" y="17777"/>
                </a:cubicBezTo>
                <a:lnTo>
                  <a:pt x="21595" y="575"/>
                </a:lnTo>
                <a:cubicBezTo>
                  <a:pt x="21600" y="261"/>
                  <a:pt x="21389" y="0"/>
                  <a:pt x="21136" y="0"/>
                </a:cubicBezTo>
                <a:lnTo>
                  <a:pt x="464" y="0"/>
                </a:lnTo>
                <a:close/>
                <a:moveTo>
                  <a:pt x="10800" y="542"/>
                </a:moveTo>
                <a:cubicBezTo>
                  <a:pt x="10913" y="542"/>
                  <a:pt x="11006" y="650"/>
                  <a:pt x="11006" y="797"/>
                </a:cubicBezTo>
                <a:cubicBezTo>
                  <a:pt x="11006" y="937"/>
                  <a:pt x="10913" y="1052"/>
                  <a:pt x="10800" y="1052"/>
                </a:cubicBezTo>
                <a:cubicBezTo>
                  <a:pt x="10686" y="1052"/>
                  <a:pt x="10594" y="937"/>
                  <a:pt x="10594" y="797"/>
                </a:cubicBezTo>
                <a:cubicBezTo>
                  <a:pt x="10594" y="656"/>
                  <a:pt x="10686" y="542"/>
                  <a:pt x="10800" y="542"/>
                </a:cubicBezTo>
                <a:close/>
                <a:moveTo>
                  <a:pt x="1242" y="1734"/>
                </a:moveTo>
                <a:lnTo>
                  <a:pt x="20358" y="1734"/>
                </a:lnTo>
                <a:lnTo>
                  <a:pt x="20358" y="15233"/>
                </a:lnTo>
                <a:lnTo>
                  <a:pt x="1242" y="15233"/>
                </a:lnTo>
                <a:lnTo>
                  <a:pt x="1242" y="1734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717342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092A6C"/>
                </a:solidFill>
              </a:defRPr>
            </a:pPr>
            <a:endParaRPr/>
          </a:p>
        </p:txBody>
      </p:sp>
      <p:sp>
        <p:nvSpPr>
          <p:cNvPr id="212" name="Компьютер"/>
          <p:cNvSpPr/>
          <p:nvPr/>
        </p:nvSpPr>
        <p:spPr>
          <a:xfrm>
            <a:off x="1739722" y="5950366"/>
            <a:ext cx="1389802" cy="11215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464" y="0"/>
                </a:moveTo>
                <a:cubicBezTo>
                  <a:pt x="210" y="0"/>
                  <a:pt x="0" y="261"/>
                  <a:pt x="0" y="575"/>
                </a:cubicBezTo>
                <a:lnTo>
                  <a:pt x="0" y="17777"/>
                </a:lnTo>
                <a:cubicBezTo>
                  <a:pt x="0" y="18091"/>
                  <a:pt x="210" y="18354"/>
                  <a:pt x="464" y="18354"/>
                </a:cubicBezTo>
                <a:lnTo>
                  <a:pt x="9148" y="18354"/>
                </a:lnTo>
                <a:lnTo>
                  <a:pt x="9116" y="18513"/>
                </a:lnTo>
                <a:lnTo>
                  <a:pt x="8753" y="20763"/>
                </a:lnTo>
                <a:lnTo>
                  <a:pt x="7690" y="20763"/>
                </a:lnTo>
                <a:lnTo>
                  <a:pt x="7690" y="21600"/>
                </a:lnTo>
                <a:lnTo>
                  <a:pt x="10486" y="21600"/>
                </a:lnTo>
                <a:lnTo>
                  <a:pt x="11107" y="21600"/>
                </a:lnTo>
                <a:lnTo>
                  <a:pt x="13905" y="21600"/>
                </a:lnTo>
                <a:lnTo>
                  <a:pt x="13905" y="20763"/>
                </a:lnTo>
                <a:lnTo>
                  <a:pt x="12842" y="20763"/>
                </a:lnTo>
                <a:lnTo>
                  <a:pt x="12479" y="18513"/>
                </a:lnTo>
                <a:lnTo>
                  <a:pt x="12452" y="18354"/>
                </a:lnTo>
                <a:lnTo>
                  <a:pt x="21131" y="18354"/>
                </a:lnTo>
                <a:cubicBezTo>
                  <a:pt x="21384" y="18354"/>
                  <a:pt x="21595" y="18091"/>
                  <a:pt x="21595" y="17777"/>
                </a:cubicBezTo>
                <a:lnTo>
                  <a:pt x="21595" y="575"/>
                </a:lnTo>
                <a:cubicBezTo>
                  <a:pt x="21600" y="261"/>
                  <a:pt x="21389" y="0"/>
                  <a:pt x="21136" y="0"/>
                </a:cubicBezTo>
                <a:lnTo>
                  <a:pt x="464" y="0"/>
                </a:lnTo>
                <a:close/>
                <a:moveTo>
                  <a:pt x="10800" y="542"/>
                </a:moveTo>
                <a:cubicBezTo>
                  <a:pt x="10913" y="542"/>
                  <a:pt x="11006" y="650"/>
                  <a:pt x="11006" y="797"/>
                </a:cubicBezTo>
                <a:cubicBezTo>
                  <a:pt x="11006" y="937"/>
                  <a:pt x="10913" y="1052"/>
                  <a:pt x="10800" y="1052"/>
                </a:cubicBezTo>
                <a:cubicBezTo>
                  <a:pt x="10686" y="1052"/>
                  <a:pt x="10594" y="937"/>
                  <a:pt x="10594" y="797"/>
                </a:cubicBezTo>
                <a:cubicBezTo>
                  <a:pt x="10594" y="656"/>
                  <a:pt x="10686" y="542"/>
                  <a:pt x="10800" y="542"/>
                </a:cubicBezTo>
                <a:close/>
                <a:moveTo>
                  <a:pt x="1242" y="1734"/>
                </a:moveTo>
                <a:lnTo>
                  <a:pt x="20358" y="1734"/>
                </a:lnTo>
                <a:lnTo>
                  <a:pt x="20358" y="15233"/>
                </a:lnTo>
                <a:lnTo>
                  <a:pt x="1242" y="15233"/>
                </a:lnTo>
                <a:lnTo>
                  <a:pt x="1242" y="1734"/>
                </a:lnTo>
                <a:close/>
              </a:path>
            </a:pathLst>
          </a:custGeom>
          <a:gradFill>
            <a:gsLst>
              <a:gs pos="0">
                <a:srgbClr val="B0260D"/>
              </a:gs>
              <a:gs pos="100000">
                <a:srgbClr val="F5A09B"/>
              </a:gs>
            </a:gsLst>
            <a:lin ang="16200000"/>
          </a:gradFill>
          <a:ln>
            <a:solidFill>
              <a:srgbClr val="9C301C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092A6C"/>
                </a:solidFill>
              </a:defRPr>
            </a:pPr>
            <a:endParaRPr/>
          </a:p>
        </p:txBody>
      </p:sp>
      <p:sp>
        <p:nvSpPr>
          <p:cNvPr id="213" name="Ресепшн"/>
          <p:cNvSpPr txBox="1"/>
          <p:nvPr/>
        </p:nvSpPr>
        <p:spPr>
          <a:xfrm>
            <a:off x="1959221" y="2811947"/>
            <a:ext cx="950808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 b="1">
                <a:solidFill>
                  <a:schemeClr val="accent5"/>
                </a:solidFill>
              </a:defRPr>
            </a:lvl1pPr>
          </a:lstStyle>
          <a:p>
            <a:r>
              <a:t>Ресепшн</a:t>
            </a:r>
          </a:p>
        </p:txBody>
      </p:sp>
      <p:sp>
        <p:nvSpPr>
          <p:cNvPr id="214" name="Служба…"/>
          <p:cNvSpPr txBox="1"/>
          <p:nvPr/>
        </p:nvSpPr>
        <p:spPr>
          <a:xfrm>
            <a:off x="1950058" y="4393778"/>
            <a:ext cx="96913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500" b="1">
                <a:solidFill>
                  <a:schemeClr val="accent5"/>
                </a:solidFill>
              </a:defRPr>
            </a:pPr>
            <a:r>
              <a:t>Служба </a:t>
            </a:r>
          </a:p>
          <a:p>
            <a:pPr>
              <a:defRPr sz="1500" b="1">
                <a:solidFill>
                  <a:schemeClr val="accent5"/>
                </a:solidFill>
              </a:defRPr>
            </a:pPr>
            <a:r>
              <a:t>сервиса</a:t>
            </a:r>
          </a:p>
        </p:txBody>
      </p:sp>
      <p:sp>
        <p:nvSpPr>
          <p:cNvPr id="215" name="Инженерная…"/>
          <p:cNvSpPr txBox="1"/>
          <p:nvPr/>
        </p:nvSpPr>
        <p:spPr>
          <a:xfrm>
            <a:off x="1752954" y="6056055"/>
            <a:ext cx="136334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500" b="1">
                <a:solidFill>
                  <a:schemeClr val="accent5"/>
                </a:solidFill>
              </a:defRPr>
            </a:pPr>
            <a:r>
              <a:t>Инженерная</a:t>
            </a:r>
          </a:p>
          <a:p>
            <a:pPr>
              <a:defRPr sz="1500" b="1">
                <a:solidFill>
                  <a:schemeClr val="accent5"/>
                </a:solidFill>
              </a:defRPr>
            </a:pPr>
            <a:r>
              <a:t>служба</a:t>
            </a:r>
          </a:p>
        </p:txBody>
      </p:sp>
      <p:pic>
        <p:nvPicPr>
          <p:cNvPr id="216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59311" y="2813048"/>
            <a:ext cx="4296227" cy="4296227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TIS Server"/>
          <p:cNvSpPr txBox="1"/>
          <p:nvPr/>
        </p:nvSpPr>
        <p:spPr>
          <a:xfrm>
            <a:off x="4960314" y="2042583"/>
            <a:ext cx="242055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t>TIS Server</a:t>
            </a:r>
          </a:p>
        </p:txBody>
      </p:sp>
      <p:sp>
        <p:nvSpPr>
          <p:cNvPr id="218" name="Двойная стрелка"/>
          <p:cNvSpPr/>
          <p:nvPr/>
        </p:nvSpPr>
        <p:spPr>
          <a:xfrm>
            <a:off x="-4591295" y="3010046"/>
            <a:ext cx="1991737" cy="96516"/>
          </a:xfrm>
          <a:prstGeom prst="leftRightArrow">
            <a:avLst>
              <a:gd name="adj1" fmla="val 32000"/>
              <a:gd name="adj2" fmla="val 578973"/>
            </a:avLst>
          </a:prstGeom>
          <a:solidFill>
            <a:schemeClr val="accent5"/>
          </a:solidFill>
          <a:ln w="25400">
            <a:solidFill>
              <a:schemeClr val="accent1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092A6C"/>
                </a:solidFill>
              </a:defRPr>
            </a:pPr>
            <a:endParaRPr/>
          </a:p>
        </p:txBody>
      </p:sp>
      <p:sp>
        <p:nvSpPr>
          <p:cNvPr id="219" name="Прямоугольник с закругленными углами"/>
          <p:cNvSpPr/>
          <p:nvPr/>
        </p:nvSpPr>
        <p:spPr>
          <a:xfrm>
            <a:off x="9345038" y="4825069"/>
            <a:ext cx="3228410" cy="2547293"/>
          </a:xfrm>
          <a:prstGeom prst="roundRect">
            <a:avLst>
              <a:gd name="adj" fmla="val 7479"/>
            </a:avLst>
          </a:prstGeom>
          <a:ln w="25400">
            <a:solidFill>
              <a:schemeClr val="accent1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20" name="Пламя"/>
          <p:cNvSpPr/>
          <p:nvPr/>
        </p:nvSpPr>
        <p:spPr>
          <a:xfrm>
            <a:off x="9613042" y="6787870"/>
            <a:ext cx="363381" cy="425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68" h="21600" extrusionOk="0">
                <a:moveTo>
                  <a:pt x="11239" y="0"/>
                </a:moveTo>
                <a:cubicBezTo>
                  <a:pt x="2970" y="4003"/>
                  <a:pt x="2989" y="11005"/>
                  <a:pt x="3722" y="14791"/>
                </a:cubicBezTo>
                <a:cubicBezTo>
                  <a:pt x="2739" y="13911"/>
                  <a:pt x="1717" y="12459"/>
                  <a:pt x="1372" y="10120"/>
                </a:cubicBezTo>
                <a:cubicBezTo>
                  <a:pt x="-1043" y="14091"/>
                  <a:pt x="-153" y="18364"/>
                  <a:pt x="3127" y="21600"/>
                </a:cubicBezTo>
                <a:cubicBezTo>
                  <a:pt x="4667" y="20445"/>
                  <a:pt x="8635" y="16716"/>
                  <a:pt x="8134" y="10564"/>
                </a:cubicBezTo>
                <a:cubicBezTo>
                  <a:pt x="10070" y="11636"/>
                  <a:pt x="11307" y="14756"/>
                  <a:pt x="11441" y="17747"/>
                </a:cubicBezTo>
                <a:cubicBezTo>
                  <a:pt x="12400" y="16981"/>
                  <a:pt x="13309" y="15598"/>
                  <a:pt x="13699" y="14116"/>
                </a:cubicBezTo>
                <a:cubicBezTo>
                  <a:pt x="15274" y="15860"/>
                  <a:pt x="16001" y="18709"/>
                  <a:pt x="15599" y="21600"/>
                </a:cubicBezTo>
                <a:cubicBezTo>
                  <a:pt x="15613" y="21600"/>
                  <a:pt x="15624" y="21600"/>
                  <a:pt x="15637" y="21600"/>
                </a:cubicBezTo>
                <a:cubicBezTo>
                  <a:pt x="20557" y="18093"/>
                  <a:pt x="19757" y="8611"/>
                  <a:pt x="13922" y="5682"/>
                </a:cubicBezTo>
                <a:cubicBezTo>
                  <a:pt x="14632" y="7271"/>
                  <a:pt x="14621" y="8912"/>
                  <a:pt x="14346" y="10290"/>
                </a:cubicBezTo>
                <a:cubicBezTo>
                  <a:pt x="12223" y="8105"/>
                  <a:pt x="9861" y="5847"/>
                  <a:pt x="11239" y="0"/>
                </a:cubicBezTo>
                <a:close/>
              </a:path>
            </a:pathLst>
          </a:custGeom>
          <a:gradFill>
            <a:gsLst>
              <a:gs pos="0">
                <a:srgbClr val="B0260D"/>
              </a:gs>
              <a:gs pos="100000">
                <a:srgbClr val="F5A09B"/>
              </a:gs>
            </a:gsLst>
            <a:lin ang="16200000"/>
          </a:gradFill>
          <a:ln>
            <a:solidFill>
              <a:srgbClr val="9C301C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092A6C"/>
                </a:solidFill>
              </a:defRPr>
            </a:pPr>
            <a:endParaRPr/>
          </a:p>
        </p:txBody>
      </p:sp>
      <p:sp>
        <p:nvSpPr>
          <p:cNvPr id="221" name="Капля воды"/>
          <p:cNvSpPr/>
          <p:nvPr/>
        </p:nvSpPr>
        <p:spPr>
          <a:xfrm>
            <a:off x="11356268" y="6862188"/>
            <a:ext cx="221852" cy="3645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gradFill>
            <a:gsLst>
              <a:gs pos="0">
                <a:srgbClr val="B0260D"/>
              </a:gs>
              <a:gs pos="100000">
                <a:srgbClr val="F5A09B"/>
              </a:gs>
            </a:gsLst>
            <a:lin ang="16200000"/>
          </a:gradFill>
          <a:ln>
            <a:solidFill>
              <a:srgbClr val="9C301C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092A6C"/>
                </a:solidFill>
              </a:defRPr>
            </a:pPr>
            <a:endParaRPr/>
          </a:p>
        </p:txBody>
      </p:sp>
      <p:sp>
        <p:nvSpPr>
          <p:cNvPr id="222" name="Автоматика этажа"/>
          <p:cNvSpPr txBox="1"/>
          <p:nvPr/>
        </p:nvSpPr>
        <p:spPr>
          <a:xfrm>
            <a:off x="9493729" y="1710930"/>
            <a:ext cx="2931028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chemeClr val="accent5"/>
                </a:solidFill>
              </a:defRPr>
            </a:lvl1pPr>
          </a:lstStyle>
          <a:p>
            <a:r>
              <a:t>Автоматика этажа</a:t>
            </a:r>
          </a:p>
        </p:txBody>
      </p:sp>
      <p:pic>
        <p:nvPicPr>
          <p:cNvPr id="223" name="Изображение" descr="Изображение"/>
          <p:cNvPicPr>
            <a:picLocks noChangeAspect="1"/>
          </p:cNvPicPr>
          <p:nvPr/>
        </p:nvPicPr>
        <p:blipFill>
          <a:blip r:embed="rId3" cstate="print">
            <a:extLst/>
          </a:blip>
          <a:srcRect l="8072" t="5098" r="5848" b="11634"/>
          <a:stretch>
            <a:fillRect/>
          </a:stretch>
        </p:blipFill>
        <p:spPr>
          <a:xfrm>
            <a:off x="9421593" y="7833449"/>
            <a:ext cx="3075460" cy="1475358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Урна"/>
          <p:cNvSpPr/>
          <p:nvPr/>
        </p:nvSpPr>
        <p:spPr>
          <a:xfrm>
            <a:off x="11956567" y="5894138"/>
            <a:ext cx="315049" cy="4091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030" y="0"/>
                </a:moveTo>
                <a:cubicBezTo>
                  <a:pt x="7082" y="0"/>
                  <a:pt x="6309" y="594"/>
                  <a:pt x="6309" y="1325"/>
                </a:cubicBezTo>
                <a:lnTo>
                  <a:pt x="6309" y="2273"/>
                </a:lnTo>
                <a:lnTo>
                  <a:pt x="1622" y="2273"/>
                </a:lnTo>
                <a:cubicBezTo>
                  <a:pt x="726" y="2273"/>
                  <a:pt x="0" y="2832"/>
                  <a:pt x="0" y="3522"/>
                </a:cubicBezTo>
                <a:lnTo>
                  <a:pt x="0" y="5341"/>
                </a:lnTo>
                <a:lnTo>
                  <a:pt x="21600" y="5341"/>
                </a:lnTo>
                <a:lnTo>
                  <a:pt x="21600" y="3522"/>
                </a:lnTo>
                <a:cubicBezTo>
                  <a:pt x="21600" y="2832"/>
                  <a:pt x="20874" y="2273"/>
                  <a:pt x="19978" y="2273"/>
                </a:cubicBezTo>
                <a:lnTo>
                  <a:pt x="15291" y="2273"/>
                </a:lnTo>
                <a:lnTo>
                  <a:pt x="15291" y="1325"/>
                </a:lnTo>
                <a:cubicBezTo>
                  <a:pt x="15291" y="594"/>
                  <a:pt x="14518" y="0"/>
                  <a:pt x="13570" y="0"/>
                </a:cubicBezTo>
                <a:lnTo>
                  <a:pt x="8030" y="0"/>
                </a:lnTo>
                <a:close/>
                <a:moveTo>
                  <a:pt x="8030" y="1299"/>
                </a:moveTo>
                <a:lnTo>
                  <a:pt x="13570" y="1299"/>
                </a:lnTo>
                <a:cubicBezTo>
                  <a:pt x="13588" y="1299"/>
                  <a:pt x="13603" y="1311"/>
                  <a:pt x="13603" y="1325"/>
                </a:cubicBezTo>
                <a:lnTo>
                  <a:pt x="13603" y="2273"/>
                </a:lnTo>
                <a:lnTo>
                  <a:pt x="7997" y="2273"/>
                </a:lnTo>
                <a:lnTo>
                  <a:pt x="7997" y="1325"/>
                </a:lnTo>
                <a:cubicBezTo>
                  <a:pt x="7997" y="1311"/>
                  <a:pt x="8012" y="1299"/>
                  <a:pt x="8030" y="1299"/>
                </a:cubicBezTo>
                <a:close/>
                <a:moveTo>
                  <a:pt x="1295" y="6208"/>
                </a:moveTo>
                <a:lnTo>
                  <a:pt x="2345" y="20351"/>
                </a:lnTo>
                <a:cubicBezTo>
                  <a:pt x="2345" y="21041"/>
                  <a:pt x="3071" y="21600"/>
                  <a:pt x="3967" y="21600"/>
                </a:cubicBezTo>
                <a:lnTo>
                  <a:pt x="17633" y="21600"/>
                </a:lnTo>
                <a:cubicBezTo>
                  <a:pt x="18529" y="21600"/>
                  <a:pt x="19255" y="21041"/>
                  <a:pt x="19255" y="20351"/>
                </a:cubicBezTo>
                <a:lnTo>
                  <a:pt x="20305" y="6208"/>
                </a:lnTo>
                <a:lnTo>
                  <a:pt x="1295" y="6208"/>
                </a:lnTo>
                <a:close/>
                <a:moveTo>
                  <a:pt x="5847" y="7963"/>
                </a:moveTo>
                <a:cubicBezTo>
                  <a:pt x="6233" y="7949"/>
                  <a:pt x="6562" y="8183"/>
                  <a:pt x="6579" y="8481"/>
                </a:cubicBezTo>
                <a:lnTo>
                  <a:pt x="7160" y="18807"/>
                </a:lnTo>
                <a:cubicBezTo>
                  <a:pt x="7177" y="19106"/>
                  <a:pt x="6875" y="19360"/>
                  <a:pt x="6487" y="19373"/>
                </a:cubicBezTo>
                <a:cubicBezTo>
                  <a:pt x="6477" y="19373"/>
                  <a:pt x="6467" y="19373"/>
                  <a:pt x="6456" y="19373"/>
                </a:cubicBezTo>
                <a:cubicBezTo>
                  <a:pt x="6082" y="19373"/>
                  <a:pt x="5771" y="19145"/>
                  <a:pt x="5755" y="18854"/>
                </a:cubicBezTo>
                <a:lnTo>
                  <a:pt x="5174" y="8529"/>
                </a:lnTo>
                <a:cubicBezTo>
                  <a:pt x="5157" y="8230"/>
                  <a:pt x="5459" y="7976"/>
                  <a:pt x="5847" y="7963"/>
                </a:cubicBezTo>
                <a:close/>
                <a:moveTo>
                  <a:pt x="10800" y="7963"/>
                </a:moveTo>
                <a:cubicBezTo>
                  <a:pt x="11188" y="7963"/>
                  <a:pt x="11503" y="8206"/>
                  <a:pt x="11503" y="8505"/>
                </a:cubicBezTo>
                <a:lnTo>
                  <a:pt x="11503" y="18831"/>
                </a:lnTo>
                <a:cubicBezTo>
                  <a:pt x="11503" y="19130"/>
                  <a:pt x="11188" y="19372"/>
                  <a:pt x="10800" y="19373"/>
                </a:cubicBezTo>
                <a:cubicBezTo>
                  <a:pt x="10412" y="19373"/>
                  <a:pt x="10097" y="19130"/>
                  <a:pt x="10097" y="18831"/>
                </a:cubicBezTo>
                <a:lnTo>
                  <a:pt x="10097" y="8505"/>
                </a:lnTo>
                <a:cubicBezTo>
                  <a:pt x="10097" y="8206"/>
                  <a:pt x="10412" y="7963"/>
                  <a:pt x="10800" y="7963"/>
                </a:cubicBezTo>
                <a:close/>
                <a:moveTo>
                  <a:pt x="15753" y="7963"/>
                </a:moveTo>
                <a:cubicBezTo>
                  <a:pt x="16141" y="7976"/>
                  <a:pt x="16442" y="8230"/>
                  <a:pt x="16426" y="8529"/>
                </a:cubicBezTo>
                <a:lnTo>
                  <a:pt x="15845" y="18854"/>
                </a:lnTo>
                <a:cubicBezTo>
                  <a:pt x="15829" y="19145"/>
                  <a:pt x="15518" y="19372"/>
                  <a:pt x="15144" y="19373"/>
                </a:cubicBezTo>
                <a:cubicBezTo>
                  <a:pt x="15133" y="19373"/>
                  <a:pt x="15123" y="19373"/>
                  <a:pt x="15113" y="19373"/>
                </a:cubicBezTo>
                <a:cubicBezTo>
                  <a:pt x="14725" y="19360"/>
                  <a:pt x="14423" y="19106"/>
                  <a:pt x="14440" y="18807"/>
                </a:cubicBezTo>
                <a:lnTo>
                  <a:pt x="15021" y="8481"/>
                </a:lnTo>
                <a:cubicBezTo>
                  <a:pt x="15038" y="8183"/>
                  <a:pt x="15366" y="7949"/>
                  <a:pt x="15753" y="7963"/>
                </a:cubicBezTo>
                <a:close/>
              </a:path>
            </a:pathLst>
          </a:custGeom>
          <a:solidFill>
            <a:schemeClr val="accent2"/>
          </a:solidFill>
          <a:ln w="25400">
            <a:solidFill>
              <a:srgbClr val="717342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092A6C"/>
                </a:solidFill>
              </a:defRPr>
            </a:pPr>
            <a:endParaRPr/>
          </a:p>
        </p:txBody>
      </p:sp>
      <p:sp>
        <p:nvSpPr>
          <p:cNvPr id="225" name="Линия"/>
          <p:cNvSpPr/>
          <p:nvPr/>
        </p:nvSpPr>
        <p:spPr>
          <a:xfrm flipV="1">
            <a:off x="10959243" y="7361194"/>
            <a:ext cx="1" cy="4826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26" name="Линия"/>
          <p:cNvSpPr/>
          <p:nvPr/>
        </p:nvSpPr>
        <p:spPr>
          <a:xfrm>
            <a:off x="8533147" y="6150874"/>
            <a:ext cx="721582" cy="1"/>
          </a:xfrm>
          <a:prstGeom prst="line">
            <a:avLst/>
          </a:prstGeom>
          <a:ln w="38100">
            <a:solidFill>
              <a:schemeClr val="accent2"/>
            </a:solidFill>
            <a:custDash>
              <a:ds d="200000" sp="200000"/>
            </a:custDash>
            <a:miter lim="400000"/>
            <a:headEnd type="oval"/>
            <a:tailEnd type="oval"/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27" name="Линия"/>
          <p:cNvSpPr/>
          <p:nvPr/>
        </p:nvSpPr>
        <p:spPr>
          <a:xfrm flipV="1">
            <a:off x="8543129" y="4592037"/>
            <a:ext cx="1" cy="1578903"/>
          </a:xfrm>
          <a:prstGeom prst="line">
            <a:avLst/>
          </a:prstGeom>
          <a:ln w="38100">
            <a:solidFill>
              <a:schemeClr val="accent2"/>
            </a:solidFill>
            <a:custDash>
              <a:ds d="200000" sp="200000"/>
            </a:custDash>
            <a:miter lim="400000"/>
            <a:headEnd type="oval"/>
            <a:tailEnd type="oval"/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28" name="Линия"/>
          <p:cNvSpPr/>
          <p:nvPr/>
        </p:nvSpPr>
        <p:spPr>
          <a:xfrm flipV="1">
            <a:off x="9881297" y="7361194"/>
            <a:ext cx="1" cy="4826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29" name="отправка заявок сервисной службе"/>
          <p:cNvSpPr txBox="1"/>
          <p:nvPr/>
        </p:nvSpPr>
        <p:spPr>
          <a:xfrm>
            <a:off x="9523266" y="5410992"/>
            <a:ext cx="2901492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/>
            </a:lvl1pPr>
          </a:lstStyle>
          <a:p>
            <a:r>
              <a:t>отправка заявок сервисной службе</a:t>
            </a:r>
          </a:p>
        </p:txBody>
      </p:sp>
      <p:sp>
        <p:nvSpPr>
          <p:cNvPr id="230" name="Прямоугольник с закругленными углами"/>
          <p:cNvSpPr/>
          <p:nvPr/>
        </p:nvSpPr>
        <p:spPr>
          <a:xfrm>
            <a:off x="9345038" y="1776899"/>
            <a:ext cx="3228410" cy="1325555"/>
          </a:xfrm>
          <a:prstGeom prst="roundRect">
            <a:avLst>
              <a:gd name="adj" fmla="val 14371"/>
            </a:avLst>
          </a:prstGeom>
          <a:ln w="25400">
            <a:solidFill>
              <a:schemeClr val="accent1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31" name="отправка заявок инженерной службе"/>
          <p:cNvSpPr txBox="1"/>
          <p:nvPr/>
        </p:nvSpPr>
        <p:spPr>
          <a:xfrm>
            <a:off x="9440778" y="6467908"/>
            <a:ext cx="3096016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/>
            </a:lvl1pPr>
          </a:lstStyle>
          <a:p>
            <a:r>
              <a:t>отправка заявок инженерной службе </a:t>
            </a:r>
          </a:p>
        </p:txBody>
      </p:sp>
      <p:sp>
        <p:nvSpPr>
          <p:cNvPr id="232" name="Играющие дети"/>
          <p:cNvSpPr/>
          <p:nvPr/>
        </p:nvSpPr>
        <p:spPr>
          <a:xfrm>
            <a:off x="1855437" y="8074461"/>
            <a:ext cx="572313" cy="8996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180" y="0"/>
                </a:moveTo>
                <a:cubicBezTo>
                  <a:pt x="13969" y="0"/>
                  <a:pt x="14759" y="201"/>
                  <a:pt x="15361" y="602"/>
                </a:cubicBezTo>
                <a:cubicBezTo>
                  <a:pt x="16565" y="1404"/>
                  <a:pt x="16565" y="2704"/>
                  <a:pt x="15361" y="3506"/>
                </a:cubicBezTo>
                <a:cubicBezTo>
                  <a:pt x="14157" y="4308"/>
                  <a:pt x="12205" y="4308"/>
                  <a:pt x="11001" y="3506"/>
                </a:cubicBezTo>
                <a:cubicBezTo>
                  <a:pt x="9797" y="2704"/>
                  <a:pt x="9797" y="1404"/>
                  <a:pt x="11001" y="602"/>
                </a:cubicBezTo>
                <a:cubicBezTo>
                  <a:pt x="11603" y="201"/>
                  <a:pt x="12391" y="0"/>
                  <a:pt x="13180" y="0"/>
                </a:cubicBezTo>
                <a:close/>
                <a:moveTo>
                  <a:pt x="9559" y="4278"/>
                </a:moveTo>
                <a:cubicBezTo>
                  <a:pt x="11537" y="4274"/>
                  <a:pt x="13450" y="4994"/>
                  <a:pt x="14313" y="6242"/>
                </a:cubicBezTo>
                <a:lnTo>
                  <a:pt x="16430" y="9302"/>
                </a:lnTo>
                <a:lnTo>
                  <a:pt x="20277" y="8418"/>
                </a:lnTo>
                <a:lnTo>
                  <a:pt x="21600" y="10055"/>
                </a:lnTo>
                <a:lnTo>
                  <a:pt x="14851" y="11699"/>
                </a:lnTo>
                <a:lnTo>
                  <a:pt x="13009" y="9187"/>
                </a:lnTo>
                <a:cubicBezTo>
                  <a:pt x="13009" y="9187"/>
                  <a:pt x="12195" y="11497"/>
                  <a:pt x="11743" y="12425"/>
                </a:cubicBezTo>
                <a:lnTo>
                  <a:pt x="16414" y="16053"/>
                </a:lnTo>
                <a:lnTo>
                  <a:pt x="18107" y="21329"/>
                </a:lnTo>
                <a:lnTo>
                  <a:pt x="15203" y="21600"/>
                </a:lnTo>
                <a:lnTo>
                  <a:pt x="13684" y="17838"/>
                </a:lnTo>
                <a:lnTo>
                  <a:pt x="10191" y="15999"/>
                </a:lnTo>
                <a:lnTo>
                  <a:pt x="9204" y="19183"/>
                </a:lnTo>
                <a:lnTo>
                  <a:pt x="669" y="18915"/>
                </a:lnTo>
                <a:lnTo>
                  <a:pt x="1104" y="17052"/>
                </a:lnTo>
                <a:lnTo>
                  <a:pt x="6119" y="17163"/>
                </a:lnTo>
                <a:lnTo>
                  <a:pt x="5069" y="12011"/>
                </a:lnTo>
                <a:cubicBezTo>
                  <a:pt x="5804" y="10178"/>
                  <a:pt x="6834" y="7569"/>
                  <a:pt x="6834" y="7569"/>
                </a:cubicBezTo>
                <a:lnTo>
                  <a:pt x="4447" y="8300"/>
                </a:lnTo>
                <a:lnTo>
                  <a:pt x="2498" y="10454"/>
                </a:lnTo>
                <a:lnTo>
                  <a:pt x="0" y="9474"/>
                </a:lnTo>
                <a:lnTo>
                  <a:pt x="2488" y="6451"/>
                </a:lnTo>
                <a:lnTo>
                  <a:pt x="6914" y="4751"/>
                </a:lnTo>
                <a:cubicBezTo>
                  <a:pt x="7748" y="4431"/>
                  <a:pt x="8660" y="4280"/>
                  <a:pt x="9559" y="4278"/>
                </a:cubicBezTo>
                <a:close/>
              </a:path>
            </a:pathLst>
          </a:custGeom>
          <a:gradFill>
            <a:gsLst>
              <a:gs pos="0">
                <a:srgbClr val="B0260D"/>
              </a:gs>
              <a:gs pos="100000">
                <a:srgbClr val="F5A09B"/>
              </a:gs>
            </a:gsLst>
            <a:lin ang="16200000"/>
          </a:gradFill>
          <a:ln>
            <a:solidFill>
              <a:srgbClr val="9C301C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092A6C"/>
                </a:solidFill>
              </a:defRPr>
            </a:pPr>
            <a:endParaRPr/>
          </a:p>
        </p:txBody>
      </p:sp>
      <p:sp>
        <p:nvSpPr>
          <p:cNvPr id="233" name="Линия"/>
          <p:cNvSpPr/>
          <p:nvPr/>
        </p:nvSpPr>
        <p:spPr>
          <a:xfrm>
            <a:off x="3788969" y="8796391"/>
            <a:ext cx="5426862" cy="1"/>
          </a:xfrm>
          <a:prstGeom prst="line">
            <a:avLst/>
          </a:prstGeom>
          <a:ln w="38100">
            <a:solidFill>
              <a:schemeClr val="accent2"/>
            </a:solidFill>
            <a:custDash>
              <a:ds d="200000" sp="200000"/>
            </a:custDash>
            <a:miter lim="400000"/>
            <a:headEnd type="oval"/>
            <a:tailEnd type="oval"/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4" name="Линия"/>
          <p:cNvSpPr/>
          <p:nvPr/>
        </p:nvSpPr>
        <p:spPr>
          <a:xfrm>
            <a:off x="2427532" y="8947999"/>
            <a:ext cx="6780767" cy="1"/>
          </a:xfrm>
          <a:prstGeom prst="line">
            <a:avLst/>
          </a:prstGeom>
          <a:ln w="38100">
            <a:solidFill>
              <a:schemeClr val="accent5"/>
            </a:solidFill>
            <a:custDash>
              <a:ds d="200000" sp="200000"/>
            </a:custDash>
            <a:miter lim="400000"/>
            <a:headEnd type="oval"/>
            <a:tailEnd type="oval"/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5" name="Линия"/>
          <p:cNvSpPr/>
          <p:nvPr/>
        </p:nvSpPr>
        <p:spPr>
          <a:xfrm flipH="1">
            <a:off x="1681168" y="3111491"/>
            <a:ext cx="1" cy="5073461"/>
          </a:xfrm>
          <a:prstGeom prst="line">
            <a:avLst/>
          </a:prstGeom>
          <a:ln w="25400">
            <a:solidFill>
              <a:schemeClr val="accent2"/>
            </a:solidFill>
            <a:miter lim="400000"/>
            <a:headEnd type="arrow"/>
            <a:tailEnd type="arrow"/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6" name="Вешалка"/>
          <p:cNvSpPr/>
          <p:nvPr/>
        </p:nvSpPr>
        <p:spPr>
          <a:xfrm>
            <a:off x="10705720" y="5887274"/>
            <a:ext cx="771987" cy="4091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5" y="0"/>
                </a:moveTo>
                <a:cubicBezTo>
                  <a:pt x="9666" y="0"/>
                  <a:pt x="8738" y="1631"/>
                  <a:pt x="8635" y="3709"/>
                </a:cubicBezTo>
                <a:lnTo>
                  <a:pt x="9607" y="3709"/>
                </a:lnTo>
                <a:cubicBezTo>
                  <a:pt x="9704" y="2640"/>
                  <a:pt x="10201" y="1815"/>
                  <a:pt x="10795" y="1815"/>
                </a:cubicBezTo>
                <a:cubicBezTo>
                  <a:pt x="11459" y="1815"/>
                  <a:pt x="12005" y="2831"/>
                  <a:pt x="12005" y="4095"/>
                </a:cubicBezTo>
                <a:cubicBezTo>
                  <a:pt x="12005" y="5348"/>
                  <a:pt x="11465" y="6377"/>
                  <a:pt x="10795" y="6377"/>
                </a:cubicBezTo>
                <a:lnTo>
                  <a:pt x="10314" y="6377"/>
                </a:lnTo>
                <a:lnTo>
                  <a:pt x="10314" y="9638"/>
                </a:lnTo>
                <a:lnTo>
                  <a:pt x="1512" y="15302"/>
                </a:lnTo>
                <a:cubicBezTo>
                  <a:pt x="875" y="15761"/>
                  <a:pt x="0" y="16385"/>
                  <a:pt x="0" y="18422"/>
                </a:cubicBezTo>
                <a:cubicBezTo>
                  <a:pt x="0" y="20175"/>
                  <a:pt x="755" y="21600"/>
                  <a:pt x="1684" y="21600"/>
                </a:cubicBezTo>
                <a:lnTo>
                  <a:pt x="20029" y="21600"/>
                </a:lnTo>
                <a:lnTo>
                  <a:pt x="20083" y="21581"/>
                </a:lnTo>
                <a:cubicBezTo>
                  <a:pt x="20947" y="21418"/>
                  <a:pt x="21600" y="20063"/>
                  <a:pt x="21600" y="18422"/>
                </a:cubicBezTo>
                <a:cubicBezTo>
                  <a:pt x="21600" y="16456"/>
                  <a:pt x="20725" y="15690"/>
                  <a:pt x="20066" y="15293"/>
                </a:cubicBezTo>
                <a:lnTo>
                  <a:pt x="11276" y="9638"/>
                </a:lnTo>
                <a:lnTo>
                  <a:pt x="11276" y="8100"/>
                </a:lnTo>
                <a:lnTo>
                  <a:pt x="11421" y="8017"/>
                </a:lnTo>
                <a:cubicBezTo>
                  <a:pt x="12328" y="7498"/>
                  <a:pt x="12965" y="5888"/>
                  <a:pt x="12965" y="4095"/>
                </a:cubicBezTo>
                <a:cubicBezTo>
                  <a:pt x="12965" y="1833"/>
                  <a:pt x="11994" y="0"/>
                  <a:pt x="10795" y="0"/>
                </a:cubicBezTo>
                <a:close/>
                <a:moveTo>
                  <a:pt x="10790" y="11309"/>
                </a:moveTo>
                <a:lnTo>
                  <a:pt x="19764" y="17015"/>
                </a:lnTo>
                <a:cubicBezTo>
                  <a:pt x="20488" y="17453"/>
                  <a:pt x="20633" y="17882"/>
                  <a:pt x="20633" y="18422"/>
                </a:cubicBezTo>
                <a:cubicBezTo>
                  <a:pt x="20633" y="19176"/>
                  <a:pt x="20310" y="19776"/>
                  <a:pt x="19916" y="19776"/>
                </a:cubicBezTo>
                <a:lnTo>
                  <a:pt x="1679" y="19776"/>
                </a:lnTo>
                <a:cubicBezTo>
                  <a:pt x="1279" y="19776"/>
                  <a:pt x="962" y="19166"/>
                  <a:pt x="962" y="18422"/>
                </a:cubicBezTo>
                <a:cubicBezTo>
                  <a:pt x="962" y="17781"/>
                  <a:pt x="1117" y="17525"/>
                  <a:pt x="1841" y="17006"/>
                </a:cubicBezTo>
                <a:lnTo>
                  <a:pt x="10790" y="11309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717342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092A6C"/>
                </a:solidFill>
              </a:defRPr>
            </a:pPr>
            <a:endParaRPr/>
          </a:p>
        </p:txBody>
      </p:sp>
      <p:sp>
        <p:nvSpPr>
          <p:cNvPr id="237" name="Лампочка"/>
          <p:cNvSpPr/>
          <p:nvPr/>
        </p:nvSpPr>
        <p:spPr>
          <a:xfrm>
            <a:off x="12154565" y="6828111"/>
            <a:ext cx="203164" cy="425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75" h="21560" extrusionOk="0">
                <a:moveTo>
                  <a:pt x="12718" y="5"/>
                </a:moveTo>
                <a:cubicBezTo>
                  <a:pt x="12566" y="11"/>
                  <a:pt x="12413" y="25"/>
                  <a:pt x="12260" y="47"/>
                </a:cubicBezTo>
                <a:lnTo>
                  <a:pt x="1648" y="1579"/>
                </a:lnTo>
                <a:cubicBezTo>
                  <a:pt x="432" y="1755"/>
                  <a:pt x="-264" y="2379"/>
                  <a:pt x="95" y="2974"/>
                </a:cubicBezTo>
                <a:cubicBezTo>
                  <a:pt x="390" y="3463"/>
                  <a:pt x="1304" y="3779"/>
                  <a:pt x="2296" y="3779"/>
                </a:cubicBezTo>
                <a:cubicBezTo>
                  <a:pt x="2511" y="3779"/>
                  <a:pt x="2730" y="3765"/>
                  <a:pt x="2947" y="3734"/>
                </a:cubicBezTo>
                <a:lnTo>
                  <a:pt x="13562" y="2201"/>
                </a:lnTo>
                <a:cubicBezTo>
                  <a:pt x="14778" y="2025"/>
                  <a:pt x="15471" y="1401"/>
                  <a:pt x="15112" y="806"/>
                </a:cubicBezTo>
                <a:cubicBezTo>
                  <a:pt x="14798" y="286"/>
                  <a:pt x="13783" y="-40"/>
                  <a:pt x="12718" y="5"/>
                </a:cubicBezTo>
                <a:close/>
                <a:moveTo>
                  <a:pt x="18602" y="1859"/>
                </a:moveTo>
                <a:cubicBezTo>
                  <a:pt x="18450" y="1865"/>
                  <a:pt x="18295" y="1878"/>
                  <a:pt x="18143" y="1899"/>
                </a:cubicBezTo>
                <a:lnTo>
                  <a:pt x="1789" y="4202"/>
                </a:lnTo>
                <a:cubicBezTo>
                  <a:pt x="571" y="4373"/>
                  <a:pt x="-136" y="4995"/>
                  <a:pt x="215" y="5591"/>
                </a:cubicBezTo>
                <a:cubicBezTo>
                  <a:pt x="505" y="6083"/>
                  <a:pt x="1426" y="6405"/>
                  <a:pt x="2423" y="6405"/>
                </a:cubicBezTo>
                <a:cubicBezTo>
                  <a:pt x="2634" y="6405"/>
                  <a:pt x="2845" y="6389"/>
                  <a:pt x="3057" y="6359"/>
                </a:cubicBezTo>
                <a:lnTo>
                  <a:pt x="19414" y="4059"/>
                </a:lnTo>
                <a:cubicBezTo>
                  <a:pt x="20633" y="3887"/>
                  <a:pt x="21336" y="3265"/>
                  <a:pt x="20985" y="2669"/>
                </a:cubicBezTo>
                <a:cubicBezTo>
                  <a:pt x="20678" y="2148"/>
                  <a:pt x="19665" y="1818"/>
                  <a:pt x="18602" y="1859"/>
                </a:cubicBezTo>
                <a:close/>
                <a:moveTo>
                  <a:pt x="17334" y="4739"/>
                </a:moveTo>
                <a:cubicBezTo>
                  <a:pt x="17182" y="4745"/>
                  <a:pt x="17028" y="4758"/>
                  <a:pt x="16876" y="4779"/>
                </a:cubicBezTo>
                <a:lnTo>
                  <a:pt x="1662" y="6922"/>
                </a:lnTo>
                <a:cubicBezTo>
                  <a:pt x="443" y="7093"/>
                  <a:pt x="-260" y="7716"/>
                  <a:pt x="91" y="8311"/>
                </a:cubicBezTo>
                <a:cubicBezTo>
                  <a:pt x="381" y="8804"/>
                  <a:pt x="1298" y="9123"/>
                  <a:pt x="2296" y="9123"/>
                </a:cubicBezTo>
                <a:cubicBezTo>
                  <a:pt x="2506" y="9123"/>
                  <a:pt x="2721" y="9109"/>
                  <a:pt x="2933" y="9079"/>
                </a:cubicBezTo>
                <a:lnTo>
                  <a:pt x="18147" y="6939"/>
                </a:lnTo>
                <a:cubicBezTo>
                  <a:pt x="19366" y="6767"/>
                  <a:pt x="20068" y="6145"/>
                  <a:pt x="19718" y="5549"/>
                </a:cubicBezTo>
                <a:cubicBezTo>
                  <a:pt x="19410" y="5028"/>
                  <a:pt x="18397" y="4698"/>
                  <a:pt x="17334" y="4739"/>
                </a:cubicBezTo>
                <a:close/>
                <a:moveTo>
                  <a:pt x="17461" y="7420"/>
                </a:moveTo>
                <a:cubicBezTo>
                  <a:pt x="17309" y="7426"/>
                  <a:pt x="17155" y="7441"/>
                  <a:pt x="17003" y="7463"/>
                </a:cubicBezTo>
                <a:lnTo>
                  <a:pt x="1789" y="9603"/>
                </a:lnTo>
                <a:cubicBezTo>
                  <a:pt x="571" y="9775"/>
                  <a:pt x="-136" y="10397"/>
                  <a:pt x="215" y="10993"/>
                </a:cubicBezTo>
                <a:cubicBezTo>
                  <a:pt x="505" y="11485"/>
                  <a:pt x="1426" y="11805"/>
                  <a:pt x="2423" y="11805"/>
                </a:cubicBezTo>
                <a:cubicBezTo>
                  <a:pt x="2634" y="11805"/>
                  <a:pt x="2845" y="11791"/>
                  <a:pt x="3057" y="11761"/>
                </a:cubicBezTo>
                <a:lnTo>
                  <a:pt x="3088" y="11757"/>
                </a:lnTo>
                <a:lnTo>
                  <a:pt x="3088" y="12997"/>
                </a:lnTo>
                <a:lnTo>
                  <a:pt x="1603" y="12997"/>
                </a:lnTo>
                <a:lnTo>
                  <a:pt x="1603" y="14929"/>
                </a:lnTo>
                <a:lnTo>
                  <a:pt x="1603" y="15384"/>
                </a:lnTo>
                <a:lnTo>
                  <a:pt x="3071" y="17745"/>
                </a:lnTo>
                <a:lnTo>
                  <a:pt x="3074" y="17740"/>
                </a:lnTo>
                <a:cubicBezTo>
                  <a:pt x="3092" y="17918"/>
                  <a:pt x="3392" y="18060"/>
                  <a:pt x="3760" y="18060"/>
                </a:cubicBezTo>
                <a:lnTo>
                  <a:pt x="4590" y="18060"/>
                </a:lnTo>
                <a:cubicBezTo>
                  <a:pt x="4587" y="18072"/>
                  <a:pt x="4579" y="18085"/>
                  <a:pt x="4579" y="18097"/>
                </a:cubicBezTo>
                <a:lnTo>
                  <a:pt x="4579" y="18648"/>
                </a:lnTo>
                <a:cubicBezTo>
                  <a:pt x="4579" y="18830"/>
                  <a:pt x="4856" y="18982"/>
                  <a:pt x="5213" y="19010"/>
                </a:cubicBezTo>
                <a:cubicBezTo>
                  <a:pt x="5128" y="19064"/>
                  <a:pt x="5075" y="19130"/>
                  <a:pt x="5075" y="19204"/>
                </a:cubicBezTo>
                <a:lnTo>
                  <a:pt x="5075" y="19687"/>
                </a:lnTo>
                <a:cubicBezTo>
                  <a:pt x="5075" y="19864"/>
                  <a:pt x="5372" y="20009"/>
                  <a:pt x="5733" y="20009"/>
                </a:cubicBezTo>
                <a:lnTo>
                  <a:pt x="5940" y="20009"/>
                </a:lnTo>
                <a:lnTo>
                  <a:pt x="5940" y="20450"/>
                </a:lnTo>
                <a:cubicBezTo>
                  <a:pt x="5940" y="20621"/>
                  <a:pt x="6224" y="20762"/>
                  <a:pt x="6574" y="20762"/>
                </a:cubicBezTo>
                <a:lnTo>
                  <a:pt x="7686" y="20762"/>
                </a:lnTo>
                <a:cubicBezTo>
                  <a:pt x="7803" y="21211"/>
                  <a:pt x="8712" y="21560"/>
                  <a:pt x="9815" y="21560"/>
                </a:cubicBezTo>
                <a:cubicBezTo>
                  <a:pt x="10918" y="21560"/>
                  <a:pt x="11827" y="21211"/>
                  <a:pt x="11944" y="20762"/>
                </a:cubicBezTo>
                <a:lnTo>
                  <a:pt x="13053" y="20762"/>
                </a:lnTo>
                <a:cubicBezTo>
                  <a:pt x="13402" y="20762"/>
                  <a:pt x="13690" y="20621"/>
                  <a:pt x="13690" y="20450"/>
                </a:cubicBezTo>
                <a:lnTo>
                  <a:pt x="13690" y="20009"/>
                </a:lnTo>
                <a:lnTo>
                  <a:pt x="13896" y="20009"/>
                </a:lnTo>
                <a:cubicBezTo>
                  <a:pt x="14258" y="20009"/>
                  <a:pt x="14554" y="19864"/>
                  <a:pt x="14554" y="19687"/>
                </a:cubicBezTo>
                <a:lnTo>
                  <a:pt x="14554" y="19204"/>
                </a:lnTo>
                <a:cubicBezTo>
                  <a:pt x="14554" y="19130"/>
                  <a:pt x="14502" y="19064"/>
                  <a:pt x="14417" y="19010"/>
                </a:cubicBezTo>
                <a:cubicBezTo>
                  <a:pt x="14774" y="18982"/>
                  <a:pt x="15047" y="18830"/>
                  <a:pt x="15047" y="18648"/>
                </a:cubicBezTo>
                <a:lnTo>
                  <a:pt x="15047" y="18097"/>
                </a:lnTo>
                <a:cubicBezTo>
                  <a:pt x="15047" y="18085"/>
                  <a:pt x="15043" y="18072"/>
                  <a:pt x="15040" y="18060"/>
                </a:cubicBezTo>
                <a:lnTo>
                  <a:pt x="15870" y="18060"/>
                </a:lnTo>
                <a:cubicBezTo>
                  <a:pt x="16186" y="18060"/>
                  <a:pt x="16452" y="17954"/>
                  <a:pt x="16531" y="17811"/>
                </a:cubicBezTo>
                <a:lnTo>
                  <a:pt x="16559" y="17853"/>
                </a:lnTo>
                <a:lnTo>
                  <a:pt x="18026" y="15492"/>
                </a:lnTo>
                <a:lnTo>
                  <a:pt x="18026" y="15384"/>
                </a:lnTo>
                <a:lnTo>
                  <a:pt x="18026" y="15037"/>
                </a:lnTo>
                <a:lnTo>
                  <a:pt x="18026" y="12997"/>
                </a:lnTo>
                <a:lnTo>
                  <a:pt x="16611" y="12997"/>
                </a:lnTo>
                <a:lnTo>
                  <a:pt x="16611" y="9854"/>
                </a:lnTo>
                <a:lnTo>
                  <a:pt x="18274" y="9620"/>
                </a:lnTo>
                <a:cubicBezTo>
                  <a:pt x="19493" y="9449"/>
                  <a:pt x="20196" y="8826"/>
                  <a:pt x="19845" y="8231"/>
                </a:cubicBezTo>
                <a:cubicBezTo>
                  <a:pt x="19539" y="7709"/>
                  <a:pt x="18525" y="7379"/>
                  <a:pt x="17461" y="7420"/>
                </a:cubicBezTo>
                <a:close/>
                <a:moveTo>
                  <a:pt x="12019" y="10499"/>
                </a:moveTo>
                <a:lnTo>
                  <a:pt x="12019" y="12997"/>
                </a:lnTo>
                <a:lnTo>
                  <a:pt x="7679" y="12997"/>
                </a:lnTo>
                <a:lnTo>
                  <a:pt x="7679" y="11111"/>
                </a:lnTo>
                <a:lnTo>
                  <a:pt x="12019" y="10499"/>
                </a:lnTo>
                <a:close/>
              </a:path>
            </a:pathLst>
          </a:custGeom>
          <a:gradFill>
            <a:gsLst>
              <a:gs pos="0">
                <a:srgbClr val="B0260D"/>
              </a:gs>
              <a:gs pos="100000">
                <a:srgbClr val="F5A09B"/>
              </a:gs>
            </a:gsLst>
            <a:lin ang="16200000"/>
          </a:gradFill>
          <a:ln>
            <a:solidFill>
              <a:srgbClr val="9C301C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092A6C"/>
                </a:solidFill>
              </a:defRPr>
            </a:pPr>
            <a:endParaRPr/>
          </a:p>
        </p:txBody>
      </p:sp>
      <p:sp>
        <p:nvSpPr>
          <p:cNvPr id="238" name="Столовый прибор"/>
          <p:cNvSpPr/>
          <p:nvPr/>
        </p:nvSpPr>
        <p:spPr>
          <a:xfrm>
            <a:off x="9533436" y="5863251"/>
            <a:ext cx="695689" cy="457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18325" y="0"/>
                </a:moveTo>
                <a:cubicBezTo>
                  <a:pt x="18228" y="-4"/>
                  <a:pt x="18110" y="120"/>
                  <a:pt x="18021" y="383"/>
                </a:cubicBezTo>
                <a:cubicBezTo>
                  <a:pt x="17924" y="678"/>
                  <a:pt x="17108" y="2601"/>
                  <a:pt x="17076" y="8927"/>
                </a:cubicBezTo>
                <a:cubicBezTo>
                  <a:pt x="17076" y="9189"/>
                  <a:pt x="17141" y="9436"/>
                  <a:pt x="17265" y="9625"/>
                </a:cubicBezTo>
                <a:lnTo>
                  <a:pt x="17530" y="10028"/>
                </a:lnTo>
                <a:cubicBezTo>
                  <a:pt x="17730" y="10332"/>
                  <a:pt x="17837" y="10743"/>
                  <a:pt x="17832" y="11170"/>
                </a:cubicBezTo>
                <a:lnTo>
                  <a:pt x="17680" y="20633"/>
                </a:lnTo>
                <a:cubicBezTo>
                  <a:pt x="17675" y="20896"/>
                  <a:pt x="17816" y="21111"/>
                  <a:pt x="17989" y="21111"/>
                </a:cubicBezTo>
                <a:lnTo>
                  <a:pt x="18350" y="21111"/>
                </a:lnTo>
                <a:lnTo>
                  <a:pt x="18350" y="21093"/>
                </a:lnTo>
                <a:cubicBezTo>
                  <a:pt x="18523" y="21093"/>
                  <a:pt x="18657" y="20880"/>
                  <a:pt x="18657" y="20626"/>
                </a:cubicBezTo>
                <a:cubicBezTo>
                  <a:pt x="18635" y="17323"/>
                  <a:pt x="18495" y="834"/>
                  <a:pt x="18495" y="383"/>
                </a:cubicBezTo>
                <a:cubicBezTo>
                  <a:pt x="18495" y="136"/>
                  <a:pt x="18421" y="4"/>
                  <a:pt x="18325" y="0"/>
                </a:cubicBezTo>
                <a:close/>
                <a:moveTo>
                  <a:pt x="9391" y="72"/>
                </a:moveTo>
                <a:cubicBezTo>
                  <a:pt x="5481" y="72"/>
                  <a:pt x="2317" y="4894"/>
                  <a:pt x="2317" y="10834"/>
                </a:cubicBezTo>
                <a:cubicBezTo>
                  <a:pt x="2317" y="16774"/>
                  <a:pt x="5487" y="21596"/>
                  <a:pt x="9391" y="21596"/>
                </a:cubicBezTo>
                <a:cubicBezTo>
                  <a:pt x="13301" y="21596"/>
                  <a:pt x="16465" y="16774"/>
                  <a:pt x="16465" y="10834"/>
                </a:cubicBezTo>
                <a:cubicBezTo>
                  <a:pt x="16465" y="4894"/>
                  <a:pt x="13301" y="72"/>
                  <a:pt x="9391" y="72"/>
                </a:cubicBezTo>
                <a:close/>
                <a:moveTo>
                  <a:pt x="763" y="1566"/>
                </a:moveTo>
                <a:cubicBezTo>
                  <a:pt x="730" y="1566"/>
                  <a:pt x="709" y="1599"/>
                  <a:pt x="709" y="1648"/>
                </a:cubicBezTo>
                <a:lnTo>
                  <a:pt x="633" y="5173"/>
                </a:lnTo>
                <a:cubicBezTo>
                  <a:pt x="633" y="5222"/>
                  <a:pt x="606" y="5255"/>
                  <a:pt x="579" y="5255"/>
                </a:cubicBezTo>
                <a:lnTo>
                  <a:pt x="476" y="5255"/>
                </a:lnTo>
                <a:cubicBezTo>
                  <a:pt x="443" y="5255"/>
                  <a:pt x="422" y="5214"/>
                  <a:pt x="422" y="5173"/>
                </a:cubicBezTo>
                <a:lnTo>
                  <a:pt x="449" y="1656"/>
                </a:lnTo>
                <a:cubicBezTo>
                  <a:pt x="449" y="1607"/>
                  <a:pt x="422" y="1574"/>
                  <a:pt x="395" y="1574"/>
                </a:cubicBezTo>
                <a:lnTo>
                  <a:pt x="304" y="1574"/>
                </a:lnTo>
                <a:cubicBezTo>
                  <a:pt x="277" y="1574"/>
                  <a:pt x="250" y="1607"/>
                  <a:pt x="250" y="1648"/>
                </a:cubicBezTo>
                <a:lnTo>
                  <a:pt x="0" y="6791"/>
                </a:lnTo>
                <a:cubicBezTo>
                  <a:pt x="0" y="7053"/>
                  <a:pt x="65" y="7308"/>
                  <a:pt x="189" y="7489"/>
                </a:cubicBezTo>
                <a:lnTo>
                  <a:pt x="454" y="7892"/>
                </a:lnTo>
                <a:cubicBezTo>
                  <a:pt x="654" y="8196"/>
                  <a:pt x="761" y="8607"/>
                  <a:pt x="756" y="9034"/>
                </a:cubicBezTo>
                <a:lnTo>
                  <a:pt x="574" y="20610"/>
                </a:lnTo>
                <a:cubicBezTo>
                  <a:pt x="568" y="20873"/>
                  <a:pt x="720" y="21085"/>
                  <a:pt x="898" y="21085"/>
                </a:cubicBezTo>
                <a:lnTo>
                  <a:pt x="1168" y="21085"/>
                </a:lnTo>
                <a:cubicBezTo>
                  <a:pt x="1351" y="21085"/>
                  <a:pt x="1497" y="20873"/>
                  <a:pt x="1492" y="20610"/>
                </a:cubicBezTo>
                <a:lnTo>
                  <a:pt x="1318" y="9042"/>
                </a:lnTo>
                <a:cubicBezTo>
                  <a:pt x="1313" y="8615"/>
                  <a:pt x="1420" y="8195"/>
                  <a:pt x="1620" y="7900"/>
                </a:cubicBezTo>
                <a:lnTo>
                  <a:pt x="1885" y="7497"/>
                </a:lnTo>
                <a:cubicBezTo>
                  <a:pt x="2009" y="7308"/>
                  <a:pt x="2074" y="7061"/>
                  <a:pt x="2074" y="6798"/>
                </a:cubicBezTo>
                <a:lnTo>
                  <a:pt x="1826" y="1648"/>
                </a:lnTo>
                <a:cubicBezTo>
                  <a:pt x="1826" y="1607"/>
                  <a:pt x="1799" y="1574"/>
                  <a:pt x="1772" y="1574"/>
                </a:cubicBezTo>
                <a:lnTo>
                  <a:pt x="1681" y="1574"/>
                </a:lnTo>
                <a:cubicBezTo>
                  <a:pt x="1648" y="1574"/>
                  <a:pt x="1627" y="1615"/>
                  <a:pt x="1627" y="1656"/>
                </a:cubicBezTo>
                <a:lnTo>
                  <a:pt x="1654" y="5173"/>
                </a:lnTo>
                <a:cubicBezTo>
                  <a:pt x="1654" y="5222"/>
                  <a:pt x="1627" y="5255"/>
                  <a:pt x="1600" y="5255"/>
                </a:cubicBezTo>
                <a:lnTo>
                  <a:pt x="1502" y="5255"/>
                </a:lnTo>
                <a:cubicBezTo>
                  <a:pt x="1469" y="5255"/>
                  <a:pt x="1448" y="5222"/>
                  <a:pt x="1448" y="5173"/>
                </a:cubicBezTo>
                <a:lnTo>
                  <a:pt x="1372" y="1648"/>
                </a:lnTo>
                <a:cubicBezTo>
                  <a:pt x="1372" y="1599"/>
                  <a:pt x="1345" y="1566"/>
                  <a:pt x="1318" y="1566"/>
                </a:cubicBezTo>
                <a:lnTo>
                  <a:pt x="1232" y="1566"/>
                </a:lnTo>
                <a:cubicBezTo>
                  <a:pt x="1199" y="1566"/>
                  <a:pt x="1178" y="1599"/>
                  <a:pt x="1178" y="1648"/>
                </a:cubicBezTo>
                <a:lnTo>
                  <a:pt x="1141" y="5173"/>
                </a:lnTo>
                <a:cubicBezTo>
                  <a:pt x="1141" y="5222"/>
                  <a:pt x="1114" y="5255"/>
                  <a:pt x="1087" y="5255"/>
                </a:cubicBezTo>
                <a:lnTo>
                  <a:pt x="989" y="5255"/>
                </a:lnTo>
                <a:cubicBezTo>
                  <a:pt x="956" y="5255"/>
                  <a:pt x="935" y="5222"/>
                  <a:pt x="935" y="5173"/>
                </a:cubicBezTo>
                <a:lnTo>
                  <a:pt x="898" y="1648"/>
                </a:lnTo>
                <a:cubicBezTo>
                  <a:pt x="898" y="1599"/>
                  <a:pt x="871" y="1566"/>
                  <a:pt x="844" y="1566"/>
                </a:cubicBezTo>
                <a:lnTo>
                  <a:pt x="763" y="1566"/>
                </a:lnTo>
                <a:close/>
                <a:moveTo>
                  <a:pt x="9391" y="2806"/>
                </a:moveTo>
                <a:cubicBezTo>
                  <a:pt x="12307" y="2806"/>
                  <a:pt x="14668" y="6406"/>
                  <a:pt x="14668" y="10834"/>
                </a:cubicBezTo>
                <a:cubicBezTo>
                  <a:pt x="14668" y="15262"/>
                  <a:pt x="12307" y="18859"/>
                  <a:pt x="9391" y="18859"/>
                </a:cubicBezTo>
                <a:cubicBezTo>
                  <a:pt x="6475" y="18859"/>
                  <a:pt x="4116" y="15262"/>
                  <a:pt x="4116" y="10834"/>
                </a:cubicBezTo>
                <a:cubicBezTo>
                  <a:pt x="4116" y="6406"/>
                  <a:pt x="6480" y="2806"/>
                  <a:pt x="9391" y="2806"/>
                </a:cubicBezTo>
                <a:close/>
                <a:moveTo>
                  <a:pt x="9391" y="3291"/>
                </a:moveTo>
                <a:cubicBezTo>
                  <a:pt x="6653" y="3291"/>
                  <a:pt x="4435" y="6669"/>
                  <a:pt x="4435" y="10834"/>
                </a:cubicBezTo>
                <a:cubicBezTo>
                  <a:pt x="4435" y="14999"/>
                  <a:pt x="6653" y="18374"/>
                  <a:pt x="9391" y="18374"/>
                </a:cubicBezTo>
                <a:cubicBezTo>
                  <a:pt x="12129" y="18374"/>
                  <a:pt x="14349" y="14999"/>
                  <a:pt x="14349" y="10834"/>
                </a:cubicBezTo>
                <a:cubicBezTo>
                  <a:pt x="14349" y="6669"/>
                  <a:pt x="12129" y="3291"/>
                  <a:pt x="9391" y="3291"/>
                </a:cubicBezTo>
                <a:close/>
                <a:moveTo>
                  <a:pt x="20365" y="4483"/>
                </a:moveTo>
                <a:cubicBezTo>
                  <a:pt x="19641" y="4483"/>
                  <a:pt x="19128" y="5583"/>
                  <a:pt x="19128" y="6947"/>
                </a:cubicBezTo>
                <a:cubicBezTo>
                  <a:pt x="19128" y="7892"/>
                  <a:pt x="19338" y="9049"/>
                  <a:pt x="19754" y="9674"/>
                </a:cubicBezTo>
                <a:cubicBezTo>
                  <a:pt x="19975" y="10002"/>
                  <a:pt x="20061" y="10447"/>
                  <a:pt x="20056" y="10924"/>
                </a:cubicBezTo>
                <a:lnTo>
                  <a:pt x="19933" y="20626"/>
                </a:lnTo>
                <a:cubicBezTo>
                  <a:pt x="19927" y="20888"/>
                  <a:pt x="20067" y="21103"/>
                  <a:pt x="20240" y="21103"/>
                </a:cubicBezTo>
                <a:lnTo>
                  <a:pt x="20493" y="21103"/>
                </a:lnTo>
                <a:cubicBezTo>
                  <a:pt x="20666" y="21103"/>
                  <a:pt x="20802" y="20888"/>
                  <a:pt x="20802" y="20626"/>
                </a:cubicBezTo>
                <a:lnTo>
                  <a:pt x="20672" y="10916"/>
                </a:lnTo>
                <a:cubicBezTo>
                  <a:pt x="20666" y="10448"/>
                  <a:pt x="20753" y="9994"/>
                  <a:pt x="20974" y="9666"/>
                </a:cubicBezTo>
                <a:cubicBezTo>
                  <a:pt x="21390" y="9050"/>
                  <a:pt x="21600" y="7884"/>
                  <a:pt x="21600" y="6947"/>
                </a:cubicBezTo>
                <a:cubicBezTo>
                  <a:pt x="21600" y="5592"/>
                  <a:pt x="21088" y="4483"/>
                  <a:pt x="20365" y="4483"/>
                </a:cubicBezTo>
                <a:close/>
              </a:path>
            </a:pathLst>
          </a:custGeom>
          <a:solidFill>
            <a:schemeClr val="accent2"/>
          </a:solidFill>
          <a:ln w="25400">
            <a:solidFill>
              <a:srgbClr val="717342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092A6C"/>
                </a:solidFill>
              </a:defRPr>
            </a:pPr>
            <a:endParaRPr/>
          </a:p>
        </p:txBody>
      </p:sp>
      <p:sp>
        <p:nvSpPr>
          <p:cNvPr id="239" name="Облачко с цитатой"/>
          <p:cNvSpPr/>
          <p:nvPr/>
        </p:nvSpPr>
        <p:spPr>
          <a:xfrm>
            <a:off x="886351" y="1523002"/>
            <a:ext cx="1964267" cy="778967"/>
          </a:xfrm>
          <a:prstGeom prst="wedgeEllipseCallout">
            <a:avLst>
              <a:gd name="adj1" fmla="val -49372"/>
              <a:gd name="adj2" fmla="val 75352"/>
            </a:avLst>
          </a:prstGeom>
          <a:ln w="25400">
            <a:solidFill>
              <a:schemeClr val="accent1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40" name="контроль…"/>
          <p:cNvSpPr txBox="1"/>
          <p:nvPr/>
        </p:nvSpPr>
        <p:spPr>
          <a:xfrm>
            <a:off x="1033049" y="1551855"/>
            <a:ext cx="167073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200"/>
            </a:pPr>
            <a:r>
              <a:t>контроль </a:t>
            </a:r>
          </a:p>
          <a:p>
            <a:pPr>
              <a:defRPr sz="1200"/>
            </a:pPr>
            <a:r>
              <a:t>статуса заявки и работы персонала</a:t>
            </a:r>
          </a:p>
        </p:txBody>
      </p:sp>
      <p:sp>
        <p:nvSpPr>
          <p:cNvPr id="241" name="Облачко с цитатой"/>
          <p:cNvSpPr/>
          <p:nvPr/>
        </p:nvSpPr>
        <p:spPr>
          <a:xfrm>
            <a:off x="286806" y="5333229"/>
            <a:ext cx="1240632" cy="829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4" y="0"/>
                  <a:pt x="21600" y="3882"/>
                  <a:pt x="21600" y="8677"/>
                </a:cubicBezTo>
                <a:cubicBezTo>
                  <a:pt x="21600" y="11109"/>
                  <a:pt x="20349" y="13309"/>
                  <a:pt x="18345" y="14886"/>
                </a:cubicBezTo>
                <a:lnTo>
                  <a:pt x="21420" y="21600"/>
                </a:lnTo>
                <a:lnTo>
                  <a:pt x="13985" y="16941"/>
                </a:lnTo>
                <a:cubicBezTo>
                  <a:pt x="12972" y="17194"/>
                  <a:pt x="11917" y="17365"/>
                  <a:pt x="10800" y="17365"/>
                </a:cubicBezTo>
                <a:cubicBezTo>
                  <a:pt x="4836" y="17365"/>
                  <a:pt x="0" y="13472"/>
                  <a:pt x="0" y="8677"/>
                </a:cubicBezTo>
                <a:cubicBezTo>
                  <a:pt x="0" y="3882"/>
                  <a:pt x="4836" y="0"/>
                  <a:pt x="10800" y="0"/>
                </a:cubicBez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42" name="контроль…"/>
          <p:cNvSpPr txBox="1"/>
          <p:nvPr/>
        </p:nvSpPr>
        <p:spPr>
          <a:xfrm>
            <a:off x="302582" y="5419621"/>
            <a:ext cx="120908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"/>
            </a:pPr>
            <a:r>
              <a:t>контроль </a:t>
            </a:r>
          </a:p>
          <a:p>
            <a:pPr>
              <a:defRPr sz="1200"/>
            </a:pPr>
            <a:r>
              <a:t>статуса заявки</a:t>
            </a:r>
          </a:p>
        </p:txBody>
      </p:sp>
      <p:sp>
        <p:nvSpPr>
          <p:cNvPr id="243" name="Линия"/>
          <p:cNvSpPr/>
          <p:nvPr/>
        </p:nvSpPr>
        <p:spPr>
          <a:xfrm flipH="1">
            <a:off x="1565069" y="3112613"/>
            <a:ext cx="1" cy="5476514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arrow"/>
            <a:tailEnd type="arrow"/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4" name="Знак стоп рукой"/>
          <p:cNvSpPr/>
          <p:nvPr/>
        </p:nvSpPr>
        <p:spPr>
          <a:xfrm>
            <a:off x="10513925" y="6801749"/>
            <a:ext cx="265899" cy="425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3" y="0"/>
                </a:moveTo>
                <a:cubicBezTo>
                  <a:pt x="9829" y="0"/>
                  <a:pt x="9040" y="496"/>
                  <a:pt x="9040" y="1105"/>
                </a:cubicBezTo>
                <a:lnTo>
                  <a:pt x="9040" y="10920"/>
                </a:lnTo>
                <a:lnTo>
                  <a:pt x="8048" y="10920"/>
                </a:lnTo>
                <a:lnTo>
                  <a:pt x="8048" y="2365"/>
                </a:lnTo>
                <a:cubicBezTo>
                  <a:pt x="8048" y="1756"/>
                  <a:pt x="7256" y="1263"/>
                  <a:pt x="6283" y="1263"/>
                </a:cubicBezTo>
                <a:cubicBezTo>
                  <a:pt x="5309" y="1263"/>
                  <a:pt x="4520" y="1756"/>
                  <a:pt x="4520" y="2365"/>
                </a:cubicBezTo>
                <a:lnTo>
                  <a:pt x="4520" y="10920"/>
                </a:lnTo>
                <a:lnTo>
                  <a:pt x="3528" y="10920"/>
                </a:lnTo>
                <a:lnTo>
                  <a:pt x="3528" y="5727"/>
                </a:lnTo>
                <a:cubicBezTo>
                  <a:pt x="3528" y="5118"/>
                  <a:pt x="2736" y="4622"/>
                  <a:pt x="1763" y="4622"/>
                </a:cubicBezTo>
                <a:cubicBezTo>
                  <a:pt x="789" y="4622"/>
                  <a:pt x="0" y="5118"/>
                  <a:pt x="0" y="5727"/>
                </a:cubicBezTo>
                <a:lnTo>
                  <a:pt x="0" y="14852"/>
                </a:lnTo>
                <a:cubicBezTo>
                  <a:pt x="0" y="18582"/>
                  <a:pt x="4832" y="21600"/>
                  <a:pt x="10786" y="21600"/>
                </a:cubicBezTo>
                <a:cubicBezTo>
                  <a:pt x="16741" y="21600"/>
                  <a:pt x="21573" y="18577"/>
                  <a:pt x="21573" y="14852"/>
                </a:cubicBezTo>
                <a:lnTo>
                  <a:pt x="21600" y="14852"/>
                </a:lnTo>
                <a:lnTo>
                  <a:pt x="21600" y="6172"/>
                </a:lnTo>
                <a:cubicBezTo>
                  <a:pt x="19653" y="6172"/>
                  <a:pt x="18072" y="7163"/>
                  <a:pt x="18072" y="8381"/>
                </a:cubicBezTo>
                <a:lnTo>
                  <a:pt x="18072" y="10920"/>
                </a:lnTo>
                <a:lnTo>
                  <a:pt x="17088" y="10920"/>
                </a:lnTo>
                <a:lnTo>
                  <a:pt x="17088" y="2365"/>
                </a:lnTo>
                <a:cubicBezTo>
                  <a:pt x="17088" y="1756"/>
                  <a:pt x="16296" y="1263"/>
                  <a:pt x="15323" y="1263"/>
                </a:cubicBezTo>
                <a:cubicBezTo>
                  <a:pt x="14349" y="1263"/>
                  <a:pt x="13560" y="1756"/>
                  <a:pt x="13560" y="2365"/>
                </a:cubicBezTo>
                <a:lnTo>
                  <a:pt x="13560" y="10920"/>
                </a:lnTo>
                <a:lnTo>
                  <a:pt x="12568" y="10920"/>
                </a:lnTo>
                <a:lnTo>
                  <a:pt x="12568" y="1105"/>
                </a:lnTo>
                <a:cubicBezTo>
                  <a:pt x="12568" y="496"/>
                  <a:pt x="11776" y="0"/>
                  <a:pt x="10803" y="0"/>
                </a:cubicBezTo>
                <a:close/>
              </a:path>
            </a:pathLst>
          </a:custGeom>
          <a:gradFill>
            <a:gsLst>
              <a:gs pos="0">
                <a:srgbClr val="B0260D"/>
              </a:gs>
              <a:gs pos="100000">
                <a:srgbClr val="F5A09B"/>
              </a:gs>
            </a:gsLst>
            <a:lin ang="16200000"/>
          </a:gradFill>
          <a:ln>
            <a:solidFill>
              <a:srgbClr val="9C301C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092A6C"/>
                </a:solidFill>
              </a:defRPr>
            </a:pPr>
            <a:endParaRPr/>
          </a:p>
        </p:txBody>
      </p:sp>
      <p:sp>
        <p:nvSpPr>
          <p:cNvPr id="245" name="Автоматика номера"/>
          <p:cNvSpPr txBox="1"/>
          <p:nvPr/>
        </p:nvSpPr>
        <p:spPr>
          <a:xfrm>
            <a:off x="9421991" y="4895567"/>
            <a:ext cx="310404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chemeClr val="accent5"/>
                </a:solidFill>
              </a:defRPr>
            </a:lvl1pPr>
          </a:lstStyle>
          <a:p>
            <a:r>
              <a:t>Автоматика номера</a:t>
            </a:r>
          </a:p>
        </p:txBody>
      </p:sp>
      <p:sp>
        <p:nvSpPr>
          <p:cNvPr id="246" name="Облачко с цитатой"/>
          <p:cNvSpPr/>
          <p:nvPr/>
        </p:nvSpPr>
        <p:spPr>
          <a:xfrm>
            <a:off x="228599" y="3638778"/>
            <a:ext cx="1240632" cy="829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4" y="0"/>
                  <a:pt x="21600" y="3882"/>
                  <a:pt x="21600" y="8677"/>
                </a:cubicBezTo>
                <a:cubicBezTo>
                  <a:pt x="21600" y="11109"/>
                  <a:pt x="20349" y="13309"/>
                  <a:pt x="18345" y="14886"/>
                </a:cubicBezTo>
                <a:lnTo>
                  <a:pt x="21420" y="21600"/>
                </a:lnTo>
                <a:lnTo>
                  <a:pt x="13985" y="16941"/>
                </a:lnTo>
                <a:cubicBezTo>
                  <a:pt x="12972" y="17194"/>
                  <a:pt x="11917" y="17365"/>
                  <a:pt x="10800" y="17365"/>
                </a:cubicBezTo>
                <a:cubicBezTo>
                  <a:pt x="4836" y="17365"/>
                  <a:pt x="0" y="13472"/>
                  <a:pt x="0" y="8677"/>
                </a:cubicBezTo>
                <a:cubicBezTo>
                  <a:pt x="0" y="3882"/>
                  <a:pt x="4836" y="0"/>
                  <a:pt x="10800" y="0"/>
                </a:cubicBez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47" name="контроль…"/>
          <p:cNvSpPr txBox="1"/>
          <p:nvPr/>
        </p:nvSpPr>
        <p:spPr>
          <a:xfrm>
            <a:off x="244375" y="3725169"/>
            <a:ext cx="120908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"/>
            </a:pPr>
            <a:r>
              <a:t>контроль </a:t>
            </a:r>
          </a:p>
          <a:p>
            <a:pPr>
              <a:defRPr sz="1200"/>
            </a:pPr>
            <a:r>
              <a:t>статуса заявки</a:t>
            </a:r>
          </a:p>
        </p:txBody>
      </p:sp>
      <p:sp>
        <p:nvSpPr>
          <p:cNvPr id="248" name="Облачко с цитатой"/>
          <p:cNvSpPr/>
          <p:nvPr/>
        </p:nvSpPr>
        <p:spPr>
          <a:xfrm>
            <a:off x="3621413" y="7158225"/>
            <a:ext cx="1208896" cy="667108"/>
          </a:xfrm>
          <a:prstGeom prst="wedgeEllipseCallout">
            <a:avLst>
              <a:gd name="adj1" fmla="val -49160"/>
              <a:gd name="adj2" fmla="val 74368"/>
            </a:avLst>
          </a:prstGeom>
          <a:ln w="25400">
            <a:solidFill>
              <a:schemeClr val="accent1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49" name="выполнение…"/>
          <p:cNvSpPr txBox="1"/>
          <p:nvPr/>
        </p:nvSpPr>
        <p:spPr>
          <a:xfrm>
            <a:off x="2296925" y="7344586"/>
            <a:ext cx="107751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"/>
            </a:pPr>
            <a:r>
              <a:t>выполнение </a:t>
            </a:r>
          </a:p>
          <a:p>
            <a:pPr>
              <a:defRPr sz="1200"/>
            </a:pPr>
            <a:r>
              <a:t>заявки</a:t>
            </a:r>
          </a:p>
        </p:txBody>
      </p:sp>
      <p:sp>
        <p:nvSpPr>
          <p:cNvPr id="250" name="Пламя"/>
          <p:cNvSpPr/>
          <p:nvPr/>
        </p:nvSpPr>
        <p:spPr>
          <a:xfrm>
            <a:off x="9598268" y="2442509"/>
            <a:ext cx="363381" cy="425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68" h="21600" extrusionOk="0">
                <a:moveTo>
                  <a:pt x="11239" y="0"/>
                </a:moveTo>
                <a:cubicBezTo>
                  <a:pt x="2970" y="4003"/>
                  <a:pt x="2989" y="11005"/>
                  <a:pt x="3722" y="14791"/>
                </a:cubicBezTo>
                <a:cubicBezTo>
                  <a:pt x="2739" y="13911"/>
                  <a:pt x="1717" y="12459"/>
                  <a:pt x="1372" y="10120"/>
                </a:cubicBezTo>
                <a:cubicBezTo>
                  <a:pt x="-1043" y="14091"/>
                  <a:pt x="-153" y="18364"/>
                  <a:pt x="3127" y="21600"/>
                </a:cubicBezTo>
                <a:cubicBezTo>
                  <a:pt x="4667" y="20445"/>
                  <a:pt x="8635" y="16716"/>
                  <a:pt x="8134" y="10564"/>
                </a:cubicBezTo>
                <a:cubicBezTo>
                  <a:pt x="10070" y="11636"/>
                  <a:pt x="11307" y="14756"/>
                  <a:pt x="11441" y="17747"/>
                </a:cubicBezTo>
                <a:cubicBezTo>
                  <a:pt x="12400" y="16981"/>
                  <a:pt x="13309" y="15598"/>
                  <a:pt x="13699" y="14116"/>
                </a:cubicBezTo>
                <a:cubicBezTo>
                  <a:pt x="15274" y="15860"/>
                  <a:pt x="16001" y="18709"/>
                  <a:pt x="15599" y="21600"/>
                </a:cubicBezTo>
                <a:cubicBezTo>
                  <a:pt x="15613" y="21600"/>
                  <a:pt x="15624" y="21600"/>
                  <a:pt x="15637" y="21600"/>
                </a:cubicBezTo>
                <a:cubicBezTo>
                  <a:pt x="20557" y="18093"/>
                  <a:pt x="19757" y="8611"/>
                  <a:pt x="13922" y="5682"/>
                </a:cubicBezTo>
                <a:cubicBezTo>
                  <a:pt x="14632" y="7271"/>
                  <a:pt x="14621" y="8912"/>
                  <a:pt x="14346" y="10290"/>
                </a:cubicBezTo>
                <a:cubicBezTo>
                  <a:pt x="12223" y="8105"/>
                  <a:pt x="9861" y="5847"/>
                  <a:pt x="11239" y="0"/>
                </a:cubicBezTo>
                <a:close/>
              </a:path>
            </a:pathLst>
          </a:custGeom>
          <a:gradFill>
            <a:gsLst>
              <a:gs pos="0">
                <a:srgbClr val="B0260D"/>
              </a:gs>
              <a:gs pos="100000">
                <a:srgbClr val="F5A09B"/>
              </a:gs>
            </a:gsLst>
            <a:lin ang="16200000"/>
          </a:gradFill>
          <a:ln>
            <a:solidFill>
              <a:srgbClr val="9C301C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092A6C"/>
                </a:solidFill>
              </a:defRPr>
            </a:pPr>
            <a:endParaRPr/>
          </a:p>
        </p:txBody>
      </p:sp>
      <p:sp>
        <p:nvSpPr>
          <p:cNvPr id="251" name="Капля воды"/>
          <p:cNvSpPr/>
          <p:nvPr/>
        </p:nvSpPr>
        <p:spPr>
          <a:xfrm>
            <a:off x="11341493" y="2516827"/>
            <a:ext cx="221853" cy="3645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gradFill>
            <a:gsLst>
              <a:gs pos="0">
                <a:srgbClr val="B0260D"/>
              </a:gs>
              <a:gs pos="100000">
                <a:srgbClr val="F5A09B"/>
              </a:gs>
            </a:gsLst>
            <a:lin ang="16200000"/>
          </a:gradFill>
          <a:ln>
            <a:solidFill>
              <a:srgbClr val="9C301C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092A6C"/>
                </a:solidFill>
              </a:defRPr>
            </a:pPr>
            <a:endParaRPr/>
          </a:p>
        </p:txBody>
      </p:sp>
      <p:sp>
        <p:nvSpPr>
          <p:cNvPr id="252" name="отправка заявок инженерной службе"/>
          <p:cNvSpPr txBox="1"/>
          <p:nvPr/>
        </p:nvSpPr>
        <p:spPr>
          <a:xfrm>
            <a:off x="9426003" y="2122547"/>
            <a:ext cx="3096017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/>
            </a:lvl1pPr>
          </a:lstStyle>
          <a:p>
            <a:r>
              <a:t>отправка заявок инженерной службе </a:t>
            </a:r>
          </a:p>
        </p:txBody>
      </p:sp>
      <p:sp>
        <p:nvSpPr>
          <p:cNvPr id="253" name="Лампочка"/>
          <p:cNvSpPr/>
          <p:nvPr/>
        </p:nvSpPr>
        <p:spPr>
          <a:xfrm>
            <a:off x="12139790" y="2482750"/>
            <a:ext cx="203165" cy="425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75" h="21560" extrusionOk="0">
                <a:moveTo>
                  <a:pt x="12718" y="5"/>
                </a:moveTo>
                <a:cubicBezTo>
                  <a:pt x="12566" y="11"/>
                  <a:pt x="12413" y="25"/>
                  <a:pt x="12260" y="47"/>
                </a:cubicBezTo>
                <a:lnTo>
                  <a:pt x="1648" y="1579"/>
                </a:lnTo>
                <a:cubicBezTo>
                  <a:pt x="432" y="1755"/>
                  <a:pt x="-264" y="2379"/>
                  <a:pt x="95" y="2974"/>
                </a:cubicBezTo>
                <a:cubicBezTo>
                  <a:pt x="390" y="3463"/>
                  <a:pt x="1304" y="3779"/>
                  <a:pt x="2296" y="3779"/>
                </a:cubicBezTo>
                <a:cubicBezTo>
                  <a:pt x="2511" y="3779"/>
                  <a:pt x="2730" y="3765"/>
                  <a:pt x="2947" y="3734"/>
                </a:cubicBezTo>
                <a:lnTo>
                  <a:pt x="13562" y="2201"/>
                </a:lnTo>
                <a:cubicBezTo>
                  <a:pt x="14778" y="2025"/>
                  <a:pt x="15471" y="1401"/>
                  <a:pt x="15112" y="806"/>
                </a:cubicBezTo>
                <a:cubicBezTo>
                  <a:pt x="14798" y="286"/>
                  <a:pt x="13783" y="-40"/>
                  <a:pt x="12718" y="5"/>
                </a:cubicBezTo>
                <a:close/>
                <a:moveTo>
                  <a:pt x="18602" y="1859"/>
                </a:moveTo>
                <a:cubicBezTo>
                  <a:pt x="18450" y="1865"/>
                  <a:pt x="18295" y="1878"/>
                  <a:pt x="18143" y="1899"/>
                </a:cubicBezTo>
                <a:lnTo>
                  <a:pt x="1789" y="4202"/>
                </a:lnTo>
                <a:cubicBezTo>
                  <a:pt x="571" y="4373"/>
                  <a:pt x="-136" y="4995"/>
                  <a:pt x="215" y="5591"/>
                </a:cubicBezTo>
                <a:cubicBezTo>
                  <a:pt x="505" y="6083"/>
                  <a:pt x="1426" y="6405"/>
                  <a:pt x="2423" y="6405"/>
                </a:cubicBezTo>
                <a:cubicBezTo>
                  <a:pt x="2634" y="6405"/>
                  <a:pt x="2845" y="6389"/>
                  <a:pt x="3057" y="6359"/>
                </a:cubicBezTo>
                <a:lnTo>
                  <a:pt x="19414" y="4059"/>
                </a:lnTo>
                <a:cubicBezTo>
                  <a:pt x="20633" y="3887"/>
                  <a:pt x="21336" y="3265"/>
                  <a:pt x="20985" y="2669"/>
                </a:cubicBezTo>
                <a:cubicBezTo>
                  <a:pt x="20678" y="2148"/>
                  <a:pt x="19665" y="1818"/>
                  <a:pt x="18602" y="1859"/>
                </a:cubicBezTo>
                <a:close/>
                <a:moveTo>
                  <a:pt x="17334" y="4739"/>
                </a:moveTo>
                <a:cubicBezTo>
                  <a:pt x="17182" y="4745"/>
                  <a:pt x="17028" y="4758"/>
                  <a:pt x="16876" y="4779"/>
                </a:cubicBezTo>
                <a:lnTo>
                  <a:pt x="1662" y="6922"/>
                </a:lnTo>
                <a:cubicBezTo>
                  <a:pt x="443" y="7093"/>
                  <a:pt x="-260" y="7716"/>
                  <a:pt x="91" y="8311"/>
                </a:cubicBezTo>
                <a:cubicBezTo>
                  <a:pt x="381" y="8804"/>
                  <a:pt x="1298" y="9123"/>
                  <a:pt x="2296" y="9123"/>
                </a:cubicBezTo>
                <a:cubicBezTo>
                  <a:pt x="2506" y="9123"/>
                  <a:pt x="2721" y="9109"/>
                  <a:pt x="2933" y="9079"/>
                </a:cubicBezTo>
                <a:lnTo>
                  <a:pt x="18147" y="6939"/>
                </a:lnTo>
                <a:cubicBezTo>
                  <a:pt x="19366" y="6767"/>
                  <a:pt x="20068" y="6145"/>
                  <a:pt x="19718" y="5549"/>
                </a:cubicBezTo>
                <a:cubicBezTo>
                  <a:pt x="19410" y="5028"/>
                  <a:pt x="18397" y="4698"/>
                  <a:pt x="17334" y="4739"/>
                </a:cubicBezTo>
                <a:close/>
                <a:moveTo>
                  <a:pt x="17461" y="7420"/>
                </a:moveTo>
                <a:cubicBezTo>
                  <a:pt x="17309" y="7426"/>
                  <a:pt x="17155" y="7441"/>
                  <a:pt x="17003" y="7463"/>
                </a:cubicBezTo>
                <a:lnTo>
                  <a:pt x="1789" y="9603"/>
                </a:lnTo>
                <a:cubicBezTo>
                  <a:pt x="571" y="9775"/>
                  <a:pt x="-136" y="10397"/>
                  <a:pt x="215" y="10993"/>
                </a:cubicBezTo>
                <a:cubicBezTo>
                  <a:pt x="505" y="11485"/>
                  <a:pt x="1426" y="11805"/>
                  <a:pt x="2423" y="11805"/>
                </a:cubicBezTo>
                <a:cubicBezTo>
                  <a:pt x="2634" y="11805"/>
                  <a:pt x="2845" y="11791"/>
                  <a:pt x="3057" y="11761"/>
                </a:cubicBezTo>
                <a:lnTo>
                  <a:pt x="3088" y="11757"/>
                </a:lnTo>
                <a:lnTo>
                  <a:pt x="3088" y="12997"/>
                </a:lnTo>
                <a:lnTo>
                  <a:pt x="1603" y="12997"/>
                </a:lnTo>
                <a:lnTo>
                  <a:pt x="1603" y="14929"/>
                </a:lnTo>
                <a:lnTo>
                  <a:pt x="1603" y="15384"/>
                </a:lnTo>
                <a:lnTo>
                  <a:pt x="3071" y="17745"/>
                </a:lnTo>
                <a:lnTo>
                  <a:pt x="3074" y="17740"/>
                </a:lnTo>
                <a:cubicBezTo>
                  <a:pt x="3092" y="17918"/>
                  <a:pt x="3392" y="18060"/>
                  <a:pt x="3760" y="18060"/>
                </a:cubicBezTo>
                <a:lnTo>
                  <a:pt x="4590" y="18060"/>
                </a:lnTo>
                <a:cubicBezTo>
                  <a:pt x="4587" y="18072"/>
                  <a:pt x="4579" y="18085"/>
                  <a:pt x="4579" y="18097"/>
                </a:cubicBezTo>
                <a:lnTo>
                  <a:pt x="4579" y="18648"/>
                </a:lnTo>
                <a:cubicBezTo>
                  <a:pt x="4579" y="18830"/>
                  <a:pt x="4856" y="18982"/>
                  <a:pt x="5213" y="19010"/>
                </a:cubicBezTo>
                <a:cubicBezTo>
                  <a:pt x="5128" y="19064"/>
                  <a:pt x="5075" y="19130"/>
                  <a:pt x="5075" y="19204"/>
                </a:cubicBezTo>
                <a:lnTo>
                  <a:pt x="5075" y="19687"/>
                </a:lnTo>
                <a:cubicBezTo>
                  <a:pt x="5075" y="19864"/>
                  <a:pt x="5372" y="20009"/>
                  <a:pt x="5733" y="20009"/>
                </a:cubicBezTo>
                <a:lnTo>
                  <a:pt x="5940" y="20009"/>
                </a:lnTo>
                <a:lnTo>
                  <a:pt x="5940" y="20450"/>
                </a:lnTo>
                <a:cubicBezTo>
                  <a:pt x="5940" y="20621"/>
                  <a:pt x="6224" y="20762"/>
                  <a:pt x="6574" y="20762"/>
                </a:cubicBezTo>
                <a:lnTo>
                  <a:pt x="7686" y="20762"/>
                </a:lnTo>
                <a:cubicBezTo>
                  <a:pt x="7803" y="21211"/>
                  <a:pt x="8712" y="21560"/>
                  <a:pt x="9815" y="21560"/>
                </a:cubicBezTo>
                <a:cubicBezTo>
                  <a:pt x="10918" y="21560"/>
                  <a:pt x="11827" y="21211"/>
                  <a:pt x="11944" y="20762"/>
                </a:cubicBezTo>
                <a:lnTo>
                  <a:pt x="13053" y="20762"/>
                </a:lnTo>
                <a:cubicBezTo>
                  <a:pt x="13402" y="20762"/>
                  <a:pt x="13690" y="20621"/>
                  <a:pt x="13690" y="20450"/>
                </a:cubicBezTo>
                <a:lnTo>
                  <a:pt x="13690" y="20009"/>
                </a:lnTo>
                <a:lnTo>
                  <a:pt x="13896" y="20009"/>
                </a:lnTo>
                <a:cubicBezTo>
                  <a:pt x="14258" y="20009"/>
                  <a:pt x="14554" y="19864"/>
                  <a:pt x="14554" y="19687"/>
                </a:cubicBezTo>
                <a:lnTo>
                  <a:pt x="14554" y="19204"/>
                </a:lnTo>
                <a:cubicBezTo>
                  <a:pt x="14554" y="19130"/>
                  <a:pt x="14502" y="19064"/>
                  <a:pt x="14417" y="19010"/>
                </a:cubicBezTo>
                <a:cubicBezTo>
                  <a:pt x="14774" y="18982"/>
                  <a:pt x="15047" y="18830"/>
                  <a:pt x="15047" y="18648"/>
                </a:cubicBezTo>
                <a:lnTo>
                  <a:pt x="15047" y="18097"/>
                </a:lnTo>
                <a:cubicBezTo>
                  <a:pt x="15047" y="18085"/>
                  <a:pt x="15043" y="18072"/>
                  <a:pt x="15040" y="18060"/>
                </a:cubicBezTo>
                <a:lnTo>
                  <a:pt x="15870" y="18060"/>
                </a:lnTo>
                <a:cubicBezTo>
                  <a:pt x="16186" y="18060"/>
                  <a:pt x="16452" y="17954"/>
                  <a:pt x="16531" y="17811"/>
                </a:cubicBezTo>
                <a:lnTo>
                  <a:pt x="16559" y="17853"/>
                </a:lnTo>
                <a:lnTo>
                  <a:pt x="18026" y="15492"/>
                </a:lnTo>
                <a:lnTo>
                  <a:pt x="18026" y="15384"/>
                </a:lnTo>
                <a:lnTo>
                  <a:pt x="18026" y="15037"/>
                </a:lnTo>
                <a:lnTo>
                  <a:pt x="18026" y="12997"/>
                </a:lnTo>
                <a:lnTo>
                  <a:pt x="16611" y="12997"/>
                </a:lnTo>
                <a:lnTo>
                  <a:pt x="16611" y="9854"/>
                </a:lnTo>
                <a:lnTo>
                  <a:pt x="18274" y="9620"/>
                </a:lnTo>
                <a:cubicBezTo>
                  <a:pt x="19493" y="9449"/>
                  <a:pt x="20196" y="8826"/>
                  <a:pt x="19845" y="8231"/>
                </a:cubicBezTo>
                <a:cubicBezTo>
                  <a:pt x="19539" y="7709"/>
                  <a:pt x="18525" y="7379"/>
                  <a:pt x="17461" y="7420"/>
                </a:cubicBezTo>
                <a:close/>
                <a:moveTo>
                  <a:pt x="12019" y="10499"/>
                </a:moveTo>
                <a:lnTo>
                  <a:pt x="12019" y="12997"/>
                </a:lnTo>
                <a:lnTo>
                  <a:pt x="7679" y="12997"/>
                </a:lnTo>
                <a:lnTo>
                  <a:pt x="7679" y="11111"/>
                </a:lnTo>
                <a:lnTo>
                  <a:pt x="12019" y="10499"/>
                </a:lnTo>
                <a:close/>
              </a:path>
            </a:pathLst>
          </a:custGeom>
          <a:gradFill>
            <a:gsLst>
              <a:gs pos="0">
                <a:srgbClr val="B0260D"/>
              </a:gs>
              <a:gs pos="100000">
                <a:srgbClr val="F5A09B"/>
              </a:gs>
            </a:gsLst>
            <a:lin ang="16200000"/>
          </a:gradFill>
          <a:ln>
            <a:solidFill>
              <a:srgbClr val="9C301C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092A6C"/>
                </a:solidFill>
              </a:defRPr>
            </a:pPr>
            <a:endParaRPr/>
          </a:p>
        </p:txBody>
      </p:sp>
      <p:sp>
        <p:nvSpPr>
          <p:cNvPr id="254" name="Знак стоп рукой"/>
          <p:cNvSpPr/>
          <p:nvPr/>
        </p:nvSpPr>
        <p:spPr>
          <a:xfrm>
            <a:off x="10499151" y="2456388"/>
            <a:ext cx="265898" cy="425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3" y="0"/>
                </a:moveTo>
                <a:cubicBezTo>
                  <a:pt x="9829" y="0"/>
                  <a:pt x="9040" y="496"/>
                  <a:pt x="9040" y="1105"/>
                </a:cubicBezTo>
                <a:lnTo>
                  <a:pt x="9040" y="10920"/>
                </a:lnTo>
                <a:lnTo>
                  <a:pt x="8048" y="10920"/>
                </a:lnTo>
                <a:lnTo>
                  <a:pt x="8048" y="2365"/>
                </a:lnTo>
                <a:cubicBezTo>
                  <a:pt x="8048" y="1756"/>
                  <a:pt x="7256" y="1263"/>
                  <a:pt x="6283" y="1263"/>
                </a:cubicBezTo>
                <a:cubicBezTo>
                  <a:pt x="5309" y="1263"/>
                  <a:pt x="4520" y="1756"/>
                  <a:pt x="4520" y="2365"/>
                </a:cubicBezTo>
                <a:lnTo>
                  <a:pt x="4520" y="10920"/>
                </a:lnTo>
                <a:lnTo>
                  <a:pt x="3528" y="10920"/>
                </a:lnTo>
                <a:lnTo>
                  <a:pt x="3528" y="5727"/>
                </a:lnTo>
                <a:cubicBezTo>
                  <a:pt x="3528" y="5118"/>
                  <a:pt x="2736" y="4622"/>
                  <a:pt x="1763" y="4622"/>
                </a:cubicBezTo>
                <a:cubicBezTo>
                  <a:pt x="789" y="4622"/>
                  <a:pt x="0" y="5118"/>
                  <a:pt x="0" y="5727"/>
                </a:cubicBezTo>
                <a:lnTo>
                  <a:pt x="0" y="14852"/>
                </a:lnTo>
                <a:cubicBezTo>
                  <a:pt x="0" y="18582"/>
                  <a:pt x="4832" y="21600"/>
                  <a:pt x="10786" y="21600"/>
                </a:cubicBezTo>
                <a:cubicBezTo>
                  <a:pt x="16741" y="21600"/>
                  <a:pt x="21573" y="18577"/>
                  <a:pt x="21573" y="14852"/>
                </a:cubicBezTo>
                <a:lnTo>
                  <a:pt x="21600" y="14852"/>
                </a:lnTo>
                <a:lnTo>
                  <a:pt x="21600" y="6172"/>
                </a:lnTo>
                <a:cubicBezTo>
                  <a:pt x="19653" y="6172"/>
                  <a:pt x="18072" y="7163"/>
                  <a:pt x="18072" y="8381"/>
                </a:cubicBezTo>
                <a:lnTo>
                  <a:pt x="18072" y="10920"/>
                </a:lnTo>
                <a:lnTo>
                  <a:pt x="17088" y="10920"/>
                </a:lnTo>
                <a:lnTo>
                  <a:pt x="17088" y="2365"/>
                </a:lnTo>
                <a:cubicBezTo>
                  <a:pt x="17088" y="1756"/>
                  <a:pt x="16296" y="1263"/>
                  <a:pt x="15323" y="1263"/>
                </a:cubicBezTo>
                <a:cubicBezTo>
                  <a:pt x="14349" y="1263"/>
                  <a:pt x="13560" y="1756"/>
                  <a:pt x="13560" y="2365"/>
                </a:cubicBezTo>
                <a:lnTo>
                  <a:pt x="13560" y="10920"/>
                </a:lnTo>
                <a:lnTo>
                  <a:pt x="12568" y="10920"/>
                </a:lnTo>
                <a:lnTo>
                  <a:pt x="12568" y="1105"/>
                </a:lnTo>
                <a:cubicBezTo>
                  <a:pt x="12568" y="496"/>
                  <a:pt x="11776" y="0"/>
                  <a:pt x="10803" y="0"/>
                </a:cubicBezTo>
                <a:close/>
              </a:path>
            </a:pathLst>
          </a:custGeom>
          <a:gradFill>
            <a:gsLst>
              <a:gs pos="0">
                <a:srgbClr val="B0260D"/>
              </a:gs>
              <a:gs pos="100000">
                <a:srgbClr val="F5A09B"/>
              </a:gs>
            </a:gsLst>
            <a:lin ang="16200000"/>
          </a:gradFill>
          <a:ln>
            <a:solidFill>
              <a:srgbClr val="9C301C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092A6C"/>
                </a:solidFill>
              </a:defRPr>
            </a:pPr>
            <a:endParaRPr/>
          </a:p>
        </p:txBody>
      </p:sp>
      <p:sp>
        <p:nvSpPr>
          <p:cNvPr id="255" name="Облачко с цитатой"/>
          <p:cNvSpPr/>
          <p:nvPr/>
        </p:nvSpPr>
        <p:spPr>
          <a:xfrm>
            <a:off x="2245547" y="7270601"/>
            <a:ext cx="1208896" cy="667109"/>
          </a:xfrm>
          <a:prstGeom prst="wedgeEllipseCallout">
            <a:avLst>
              <a:gd name="adj1" fmla="val -49160"/>
              <a:gd name="adj2" fmla="val 74368"/>
            </a:avLst>
          </a:prstGeom>
          <a:ln w="25400">
            <a:solidFill>
              <a:schemeClr val="accent1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56" name="выполнение…"/>
          <p:cNvSpPr txBox="1"/>
          <p:nvPr/>
        </p:nvSpPr>
        <p:spPr>
          <a:xfrm>
            <a:off x="3687095" y="7257275"/>
            <a:ext cx="1077517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"/>
            </a:pPr>
            <a:r>
              <a:t>выполнение </a:t>
            </a:r>
          </a:p>
          <a:p>
            <a:pPr>
              <a:defRPr sz="1200"/>
            </a:pPr>
            <a:r>
              <a:t>заявки</a:t>
            </a:r>
          </a:p>
        </p:txBody>
      </p:sp>
      <p:pic>
        <p:nvPicPr>
          <p:cNvPr id="257" name="floor-top-2_420_auto_png.png" descr="floor-top-2_420_auto_pn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49301" y="3238689"/>
            <a:ext cx="3219883" cy="1410616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Линия"/>
          <p:cNvSpPr/>
          <p:nvPr/>
        </p:nvSpPr>
        <p:spPr>
          <a:xfrm>
            <a:off x="8533147" y="2385483"/>
            <a:ext cx="721582" cy="1"/>
          </a:xfrm>
          <a:prstGeom prst="line">
            <a:avLst/>
          </a:prstGeom>
          <a:ln w="38100">
            <a:solidFill>
              <a:schemeClr val="accent2"/>
            </a:solidFill>
            <a:custDash>
              <a:ds d="200000" sp="200000"/>
            </a:custDash>
            <a:miter lim="400000"/>
            <a:headEnd type="oval"/>
            <a:tailEnd type="oval"/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9" name="Линия"/>
          <p:cNvSpPr/>
          <p:nvPr/>
        </p:nvSpPr>
        <p:spPr>
          <a:xfrm flipV="1">
            <a:off x="8543129" y="2376733"/>
            <a:ext cx="1" cy="1578904"/>
          </a:xfrm>
          <a:prstGeom prst="line">
            <a:avLst/>
          </a:prstGeom>
          <a:ln w="38100">
            <a:solidFill>
              <a:schemeClr val="accent2"/>
            </a:solidFill>
            <a:custDash>
              <a:ds d="200000" sp="200000"/>
            </a:custDash>
            <a:miter lim="400000"/>
            <a:headEnd type="oval"/>
            <a:tailEnd type="oval"/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0" name="Линия"/>
          <p:cNvSpPr/>
          <p:nvPr/>
        </p:nvSpPr>
        <p:spPr>
          <a:xfrm>
            <a:off x="6978475" y="3947034"/>
            <a:ext cx="1577355" cy="1"/>
          </a:xfrm>
          <a:prstGeom prst="line">
            <a:avLst/>
          </a:prstGeom>
          <a:ln w="38100">
            <a:solidFill>
              <a:schemeClr val="accent2"/>
            </a:solidFill>
            <a:custDash>
              <a:ds d="200000" sp="200000"/>
            </a:custDash>
            <a:miter lim="400000"/>
            <a:headEnd type="oval"/>
            <a:tailEnd type="oval"/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1" name="Линия"/>
          <p:cNvSpPr/>
          <p:nvPr/>
        </p:nvSpPr>
        <p:spPr>
          <a:xfrm>
            <a:off x="6974061" y="4353334"/>
            <a:ext cx="5236704" cy="1"/>
          </a:xfrm>
          <a:prstGeom prst="line">
            <a:avLst/>
          </a:prstGeom>
          <a:ln w="38100">
            <a:solidFill>
              <a:schemeClr val="accent2"/>
            </a:solidFill>
            <a:custDash>
              <a:ds d="200000" sp="200000"/>
            </a:custDash>
            <a:miter lim="400000"/>
            <a:headEnd type="oval"/>
            <a:tailEnd type="oval"/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2" name="Линия"/>
          <p:cNvSpPr/>
          <p:nvPr/>
        </p:nvSpPr>
        <p:spPr>
          <a:xfrm>
            <a:off x="2813547" y="5491471"/>
            <a:ext cx="1367620" cy="1"/>
          </a:xfrm>
          <a:prstGeom prst="line">
            <a:avLst/>
          </a:prstGeom>
          <a:ln w="25400">
            <a:solidFill>
              <a:schemeClr val="accent6"/>
            </a:solidFill>
            <a:miter lim="400000"/>
            <a:headEnd type="arrow"/>
            <a:tailEnd type="arrow"/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3" name="Линия"/>
          <p:cNvSpPr/>
          <p:nvPr/>
        </p:nvSpPr>
        <p:spPr>
          <a:xfrm flipH="1" flipV="1">
            <a:off x="2816840" y="3651023"/>
            <a:ext cx="1361034" cy="1155624"/>
          </a:xfrm>
          <a:prstGeom prst="line">
            <a:avLst/>
          </a:prstGeom>
          <a:ln w="25400">
            <a:solidFill>
              <a:schemeClr val="accent6"/>
            </a:solidFill>
            <a:miter lim="400000"/>
            <a:headEnd type="arrow"/>
            <a:tailEnd type="arrow"/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4" name="Линия"/>
          <p:cNvSpPr/>
          <p:nvPr/>
        </p:nvSpPr>
        <p:spPr>
          <a:xfrm flipV="1">
            <a:off x="3233176" y="6291510"/>
            <a:ext cx="949719" cy="657597"/>
          </a:xfrm>
          <a:prstGeom prst="line">
            <a:avLst/>
          </a:prstGeom>
          <a:ln w="25400">
            <a:solidFill>
              <a:schemeClr val="accent6"/>
            </a:solidFill>
            <a:miter lim="400000"/>
            <a:headEnd type="arrow"/>
            <a:tailEnd type="arrow"/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5" name="Линия"/>
          <p:cNvSpPr/>
          <p:nvPr/>
        </p:nvSpPr>
        <p:spPr>
          <a:xfrm>
            <a:off x="6977017" y="4621147"/>
            <a:ext cx="1580271" cy="1"/>
          </a:xfrm>
          <a:prstGeom prst="line">
            <a:avLst/>
          </a:prstGeom>
          <a:ln w="38100">
            <a:solidFill>
              <a:schemeClr val="accent2"/>
            </a:solidFill>
            <a:custDash>
              <a:ds d="200000" sp="200000"/>
            </a:custDash>
            <a:miter lim="400000"/>
            <a:headEnd type="oval"/>
            <a:tailEnd type="oval"/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6" name="обмен данными с номерами"/>
          <p:cNvSpPr txBox="1"/>
          <p:nvPr/>
        </p:nvSpPr>
        <p:spPr>
          <a:xfrm>
            <a:off x="6921710" y="4046220"/>
            <a:ext cx="245530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обмен данными с номерами</a:t>
            </a:r>
          </a:p>
        </p:txBody>
      </p:sp>
      <p:sp>
        <p:nvSpPr>
          <p:cNvPr id="267" name="Двойная стрелка"/>
          <p:cNvSpPr/>
          <p:nvPr/>
        </p:nvSpPr>
        <p:spPr>
          <a:xfrm>
            <a:off x="-4069708" y="3091969"/>
            <a:ext cx="1991737" cy="96517"/>
          </a:xfrm>
          <a:prstGeom prst="leftRightArrow">
            <a:avLst>
              <a:gd name="adj1" fmla="val 32000"/>
              <a:gd name="adj2" fmla="val 578973"/>
            </a:avLst>
          </a:prstGeom>
          <a:solidFill>
            <a:schemeClr val="accent5"/>
          </a:solidFill>
          <a:ln w="25400">
            <a:solidFill>
              <a:schemeClr val="accent1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092A6C"/>
                </a:solidFill>
              </a:defRPr>
            </a:pPr>
            <a:endParaRPr/>
          </a:p>
        </p:txBody>
      </p:sp>
      <p:sp>
        <p:nvSpPr>
          <p:cNvPr id="268" name="Прямоугольник с закругленными углами"/>
          <p:cNvSpPr/>
          <p:nvPr/>
        </p:nvSpPr>
        <p:spPr>
          <a:xfrm>
            <a:off x="262557" y="2465367"/>
            <a:ext cx="3049985" cy="4720632"/>
          </a:xfrm>
          <a:prstGeom prst="roundRect">
            <a:avLst>
              <a:gd name="adj" fmla="val 7378"/>
            </a:avLst>
          </a:prstGeom>
          <a:ln w="25400">
            <a:solidFill>
              <a:schemeClr val="accent1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69" name="Облачко с цитатой"/>
          <p:cNvSpPr/>
          <p:nvPr/>
        </p:nvSpPr>
        <p:spPr>
          <a:xfrm>
            <a:off x="3086249" y="1527833"/>
            <a:ext cx="1651001" cy="812801"/>
          </a:xfrm>
          <a:prstGeom prst="wedgeEllipseCallout">
            <a:avLst>
              <a:gd name="adj1" fmla="val -49385"/>
              <a:gd name="adj2" fmla="val 70000"/>
            </a:avLst>
          </a:prstGeom>
          <a:ln w="25400">
            <a:solidFill>
              <a:schemeClr val="accent1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70" name="любое количество…"/>
          <p:cNvSpPr txBox="1"/>
          <p:nvPr/>
        </p:nvSpPr>
        <p:spPr>
          <a:xfrm>
            <a:off x="3079211" y="1651028"/>
            <a:ext cx="167073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200"/>
            </a:pPr>
            <a:r>
              <a:t>любое количество</a:t>
            </a:r>
          </a:p>
          <a:p>
            <a:pPr>
              <a:defRPr sz="1200"/>
            </a:pPr>
            <a:r>
              <a:t>пользователей</a:t>
            </a:r>
          </a:p>
        </p:txBody>
      </p:sp>
      <p:pic>
        <p:nvPicPr>
          <p:cNvPr id="271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394339" y="2523647"/>
            <a:ext cx="1117323" cy="1117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290253" y="4267022"/>
            <a:ext cx="1117323" cy="1117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278240" y="6056055"/>
            <a:ext cx="1117323" cy="11173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500">
        <p14:prism dir="u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88"/>
          <p:cNvSpPr txBox="1">
            <a:spLocks noGrp="1"/>
          </p:cNvSpPr>
          <p:nvPr>
            <p:ph type="title"/>
          </p:nvPr>
        </p:nvSpPr>
        <p:spPr>
          <a:xfrm>
            <a:off x="762000" y="516675"/>
            <a:ext cx="11480800" cy="152400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20623">
              <a:defRPr sz="5280">
                <a:effectLst>
                  <a:outerShdw blurRad="20320" dist="18288" dir="15900000" rotWithShape="0">
                    <a:srgbClr val="595650">
                      <a:alpha val="33000"/>
                    </a:srgbClr>
                  </a:outerShdw>
                </a:effectLst>
              </a:defRPr>
            </a:lvl1pPr>
          </a:lstStyle>
          <a:p>
            <a:r>
              <a:t>Система управления службой приема и размещения гостей</a:t>
            </a:r>
          </a:p>
        </p:txBody>
      </p:sp>
      <p:sp>
        <p:nvSpPr>
          <p:cNvPr id="276" name="Функционал"/>
          <p:cNvSpPr txBox="1"/>
          <p:nvPr/>
        </p:nvSpPr>
        <p:spPr>
          <a:xfrm>
            <a:off x="878726" y="4950677"/>
            <a:ext cx="3789576" cy="158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700"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  <a:p>
            <a:pPr>
              <a:defRPr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</p:txBody>
      </p:sp>
      <p:pic>
        <p:nvPicPr>
          <p:cNvPr id="277" name="2017-11-18_20-14-38.png" descr="2017-11-18_20-14-38.png"/>
          <p:cNvPicPr>
            <a:picLocks noChangeAspect="1"/>
          </p:cNvPicPr>
          <p:nvPr/>
        </p:nvPicPr>
        <p:blipFill>
          <a:blip r:embed="rId2">
            <a:extLst/>
          </a:blip>
          <a:srcRect l="1421" t="3177" r="1421" b="3177"/>
          <a:stretch>
            <a:fillRect/>
          </a:stretch>
        </p:blipFill>
        <p:spPr>
          <a:xfrm>
            <a:off x="2720578" y="2397125"/>
            <a:ext cx="7563700" cy="4959307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Управление номерным фондом,  бронирование номеров, актуализация цен"/>
          <p:cNvSpPr txBox="1"/>
          <p:nvPr/>
        </p:nvSpPr>
        <p:spPr>
          <a:xfrm>
            <a:off x="1143685" y="7526175"/>
            <a:ext cx="11071301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Управление номерным фондом,  бронирование номеров, актуализация цен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2017-11-18_22-54-00.png" descr="2017-11-18_22-54-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9448" y="1678717"/>
            <a:ext cx="11585904" cy="6170662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Система администрирования"/>
          <p:cNvSpPr txBox="1"/>
          <p:nvPr/>
        </p:nvSpPr>
        <p:spPr>
          <a:xfrm>
            <a:off x="1146949" y="468215"/>
            <a:ext cx="107109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25779">
              <a:defRPr sz="6600">
                <a:effectLst>
                  <a:outerShdw blurRad="25400" dist="22860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Система администрирования</a:t>
            </a:r>
          </a:p>
        </p:txBody>
      </p:sp>
      <p:sp>
        <p:nvSpPr>
          <p:cNvPr id="282" name="Дает возможность видеть статус номеров: все, свободные, не полные, занятые, уборка, ремонт, резерв, другое.…"/>
          <p:cNvSpPr txBox="1"/>
          <p:nvPr/>
        </p:nvSpPr>
        <p:spPr>
          <a:xfrm>
            <a:off x="640833" y="8005780"/>
            <a:ext cx="1213471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700"/>
            </a:pPr>
            <a:r>
              <a:t>Дает возможность видеть статус номеров: все, свободные, не полные, занятые, уборка, ремонт, резерв, другое.</a:t>
            </a:r>
          </a:p>
          <a:p>
            <a:pPr>
              <a:defRPr sz="2700"/>
            </a:pPr>
            <a:r>
              <a:t>С программой могут работать несколько пользователей.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200">
        <p14:prism dir="u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Содержание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Содержание </a:t>
            </a:r>
          </a:p>
        </p:txBody>
      </p:sp>
      <p:sp>
        <p:nvSpPr>
          <p:cNvPr id="142" name="Вводная часть…"/>
          <p:cNvSpPr txBox="1">
            <a:spLocks noGrp="1"/>
          </p:cNvSpPr>
          <p:nvPr>
            <p:ph type="body" idx="1"/>
          </p:nvPr>
        </p:nvSpPr>
        <p:spPr>
          <a:xfrm>
            <a:off x="762000" y="2517940"/>
            <a:ext cx="11480800" cy="571500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Вводная часть</a:t>
            </a:r>
          </a:p>
          <a:p>
            <a:pPr>
              <a:buBlip>
                <a:blip r:embed="rId2"/>
              </a:buBlip>
            </a:pPr>
            <a:r>
              <a:t>Типовой расчет номера </a:t>
            </a:r>
          </a:p>
          <a:p>
            <a:pPr>
              <a:buBlip>
                <a:blip r:embed="rId2"/>
              </a:buBlip>
            </a:pPr>
            <a:r>
              <a:t>Система управления качеством обслуживания номеров</a:t>
            </a:r>
          </a:p>
          <a:p>
            <a:pPr>
              <a:buBlip>
                <a:blip r:embed="rId2"/>
              </a:buBlip>
            </a:pPr>
            <a:r>
              <a:t>Система управления службой приема и размещения гостей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2017-11-18_23-07-10.png" descr="2017-11-18_23-07-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1216" y="287399"/>
            <a:ext cx="12042368" cy="8260369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Программа позволяет управлять контролем доступа с помощью карты клиента и карт обслуживающего персонала."/>
          <p:cNvSpPr txBox="1"/>
          <p:nvPr/>
        </p:nvSpPr>
        <p:spPr>
          <a:xfrm>
            <a:off x="363680" y="8566539"/>
            <a:ext cx="1227744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/>
            </a:lvl1pPr>
          </a:lstStyle>
          <a:p>
            <a:r>
              <a:t>Программа позволяет управлять контролем доступа с помощью карты клиента и карт обслуживающего персонала.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500">
        <p14:prism dir="u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2017-11-18_22-55-21.png" descr="2017-11-18_22-55-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4893" y="374304"/>
            <a:ext cx="11215014" cy="7908597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Видеть количество выданных карт, стоимость номера и многое другое."/>
          <p:cNvSpPr txBox="1"/>
          <p:nvPr/>
        </p:nvSpPr>
        <p:spPr>
          <a:xfrm>
            <a:off x="616045" y="8241292"/>
            <a:ext cx="12029705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Видеть количество выданных карт, стоимость номера и многое другое.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500">
        <p14:prism dir="u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Система управления службой приема и размещения гостей"/>
          <p:cNvSpPr txBox="1">
            <a:spLocks noGrp="1"/>
          </p:cNvSpPr>
          <p:nvPr>
            <p:ph type="title"/>
          </p:nvPr>
        </p:nvSpPr>
        <p:spPr>
          <a:xfrm>
            <a:off x="1032515" y="131721"/>
            <a:ext cx="11480801" cy="1524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20623">
              <a:defRPr sz="5280">
                <a:effectLst>
                  <a:outerShdw blurRad="20320" dist="18288" dir="15900000" rotWithShape="0">
                    <a:srgbClr val="595650">
                      <a:alpha val="33000"/>
                    </a:srgbClr>
                  </a:outerShdw>
                </a:effectLst>
              </a:defRPr>
            </a:lvl1pPr>
          </a:lstStyle>
          <a:p>
            <a:r>
              <a:t>Система управления службой приема и размещения гостей</a:t>
            </a:r>
          </a:p>
        </p:txBody>
      </p:sp>
      <p:sp>
        <p:nvSpPr>
          <p:cNvPr id="291" name="Компьютер"/>
          <p:cNvSpPr/>
          <p:nvPr/>
        </p:nvSpPr>
        <p:spPr>
          <a:xfrm>
            <a:off x="1739722" y="2579455"/>
            <a:ext cx="1389802" cy="1121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464" y="0"/>
                </a:moveTo>
                <a:cubicBezTo>
                  <a:pt x="210" y="0"/>
                  <a:pt x="0" y="261"/>
                  <a:pt x="0" y="575"/>
                </a:cubicBezTo>
                <a:lnTo>
                  <a:pt x="0" y="17777"/>
                </a:lnTo>
                <a:cubicBezTo>
                  <a:pt x="0" y="18091"/>
                  <a:pt x="210" y="18354"/>
                  <a:pt x="464" y="18354"/>
                </a:cubicBezTo>
                <a:lnTo>
                  <a:pt x="9148" y="18354"/>
                </a:lnTo>
                <a:lnTo>
                  <a:pt x="9116" y="18513"/>
                </a:lnTo>
                <a:lnTo>
                  <a:pt x="8753" y="20763"/>
                </a:lnTo>
                <a:lnTo>
                  <a:pt x="7690" y="20763"/>
                </a:lnTo>
                <a:lnTo>
                  <a:pt x="7690" y="21600"/>
                </a:lnTo>
                <a:lnTo>
                  <a:pt x="10486" y="21600"/>
                </a:lnTo>
                <a:lnTo>
                  <a:pt x="11107" y="21600"/>
                </a:lnTo>
                <a:lnTo>
                  <a:pt x="13905" y="21600"/>
                </a:lnTo>
                <a:lnTo>
                  <a:pt x="13905" y="20763"/>
                </a:lnTo>
                <a:lnTo>
                  <a:pt x="12842" y="20763"/>
                </a:lnTo>
                <a:lnTo>
                  <a:pt x="12479" y="18513"/>
                </a:lnTo>
                <a:lnTo>
                  <a:pt x="12452" y="18354"/>
                </a:lnTo>
                <a:lnTo>
                  <a:pt x="21131" y="18354"/>
                </a:lnTo>
                <a:cubicBezTo>
                  <a:pt x="21384" y="18354"/>
                  <a:pt x="21595" y="18091"/>
                  <a:pt x="21595" y="17777"/>
                </a:cubicBezTo>
                <a:lnTo>
                  <a:pt x="21595" y="575"/>
                </a:lnTo>
                <a:cubicBezTo>
                  <a:pt x="21600" y="261"/>
                  <a:pt x="21389" y="0"/>
                  <a:pt x="21136" y="0"/>
                </a:cubicBezTo>
                <a:lnTo>
                  <a:pt x="464" y="0"/>
                </a:lnTo>
                <a:close/>
                <a:moveTo>
                  <a:pt x="10800" y="542"/>
                </a:moveTo>
                <a:cubicBezTo>
                  <a:pt x="10913" y="542"/>
                  <a:pt x="11006" y="650"/>
                  <a:pt x="11006" y="797"/>
                </a:cubicBezTo>
                <a:cubicBezTo>
                  <a:pt x="11006" y="937"/>
                  <a:pt x="10913" y="1052"/>
                  <a:pt x="10800" y="1052"/>
                </a:cubicBezTo>
                <a:cubicBezTo>
                  <a:pt x="10686" y="1052"/>
                  <a:pt x="10594" y="937"/>
                  <a:pt x="10594" y="797"/>
                </a:cubicBezTo>
                <a:cubicBezTo>
                  <a:pt x="10594" y="656"/>
                  <a:pt x="10686" y="542"/>
                  <a:pt x="10800" y="542"/>
                </a:cubicBezTo>
                <a:close/>
                <a:moveTo>
                  <a:pt x="1242" y="1734"/>
                </a:moveTo>
                <a:lnTo>
                  <a:pt x="20358" y="1734"/>
                </a:lnTo>
                <a:lnTo>
                  <a:pt x="20358" y="15233"/>
                </a:lnTo>
                <a:lnTo>
                  <a:pt x="1242" y="15233"/>
                </a:lnTo>
                <a:lnTo>
                  <a:pt x="1242" y="1734"/>
                </a:lnTo>
                <a:close/>
              </a:path>
            </a:pathLst>
          </a:custGeom>
          <a:solidFill>
            <a:srgbClr val="092A6C"/>
          </a:solidFill>
          <a:ln w="25400">
            <a:solidFill>
              <a:schemeClr val="accent1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2" name="Компьютер"/>
          <p:cNvSpPr/>
          <p:nvPr/>
        </p:nvSpPr>
        <p:spPr>
          <a:xfrm>
            <a:off x="2694906" y="7583567"/>
            <a:ext cx="1389802" cy="1121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464" y="0"/>
                </a:moveTo>
                <a:cubicBezTo>
                  <a:pt x="210" y="0"/>
                  <a:pt x="0" y="261"/>
                  <a:pt x="0" y="575"/>
                </a:cubicBezTo>
                <a:lnTo>
                  <a:pt x="0" y="17777"/>
                </a:lnTo>
                <a:cubicBezTo>
                  <a:pt x="0" y="18091"/>
                  <a:pt x="210" y="18354"/>
                  <a:pt x="464" y="18354"/>
                </a:cubicBezTo>
                <a:lnTo>
                  <a:pt x="9148" y="18354"/>
                </a:lnTo>
                <a:lnTo>
                  <a:pt x="9116" y="18513"/>
                </a:lnTo>
                <a:lnTo>
                  <a:pt x="8753" y="20763"/>
                </a:lnTo>
                <a:lnTo>
                  <a:pt x="7690" y="20763"/>
                </a:lnTo>
                <a:lnTo>
                  <a:pt x="7690" y="21600"/>
                </a:lnTo>
                <a:lnTo>
                  <a:pt x="10486" y="21600"/>
                </a:lnTo>
                <a:lnTo>
                  <a:pt x="11107" y="21600"/>
                </a:lnTo>
                <a:lnTo>
                  <a:pt x="13905" y="21600"/>
                </a:lnTo>
                <a:lnTo>
                  <a:pt x="13905" y="20763"/>
                </a:lnTo>
                <a:lnTo>
                  <a:pt x="12842" y="20763"/>
                </a:lnTo>
                <a:lnTo>
                  <a:pt x="12479" y="18513"/>
                </a:lnTo>
                <a:lnTo>
                  <a:pt x="12452" y="18354"/>
                </a:lnTo>
                <a:lnTo>
                  <a:pt x="21131" y="18354"/>
                </a:lnTo>
                <a:cubicBezTo>
                  <a:pt x="21384" y="18354"/>
                  <a:pt x="21595" y="18091"/>
                  <a:pt x="21595" y="17777"/>
                </a:cubicBezTo>
                <a:lnTo>
                  <a:pt x="21595" y="575"/>
                </a:lnTo>
                <a:cubicBezTo>
                  <a:pt x="21600" y="261"/>
                  <a:pt x="21389" y="0"/>
                  <a:pt x="21136" y="0"/>
                </a:cubicBezTo>
                <a:lnTo>
                  <a:pt x="464" y="0"/>
                </a:lnTo>
                <a:close/>
                <a:moveTo>
                  <a:pt x="10800" y="542"/>
                </a:moveTo>
                <a:cubicBezTo>
                  <a:pt x="10913" y="542"/>
                  <a:pt x="11006" y="650"/>
                  <a:pt x="11006" y="797"/>
                </a:cubicBezTo>
                <a:cubicBezTo>
                  <a:pt x="11006" y="937"/>
                  <a:pt x="10913" y="1052"/>
                  <a:pt x="10800" y="1052"/>
                </a:cubicBezTo>
                <a:cubicBezTo>
                  <a:pt x="10686" y="1052"/>
                  <a:pt x="10594" y="937"/>
                  <a:pt x="10594" y="797"/>
                </a:cubicBezTo>
                <a:cubicBezTo>
                  <a:pt x="10594" y="656"/>
                  <a:pt x="10686" y="542"/>
                  <a:pt x="10800" y="542"/>
                </a:cubicBezTo>
                <a:close/>
                <a:moveTo>
                  <a:pt x="1242" y="1734"/>
                </a:moveTo>
                <a:lnTo>
                  <a:pt x="20358" y="1734"/>
                </a:lnTo>
                <a:lnTo>
                  <a:pt x="20358" y="15233"/>
                </a:lnTo>
                <a:lnTo>
                  <a:pt x="1242" y="15233"/>
                </a:lnTo>
                <a:lnTo>
                  <a:pt x="1242" y="1734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717342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092A6C"/>
                </a:solidFill>
              </a:defRPr>
            </a:pPr>
            <a:endParaRPr/>
          </a:p>
        </p:txBody>
      </p:sp>
      <p:sp>
        <p:nvSpPr>
          <p:cNvPr id="293" name="Компьютер"/>
          <p:cNvSpPr/>
          <p:nvPr/>
        </p:nvSpPr>
        <p:spPr>
          <a:xfrm>
            <a:off x="10175970" y="7919491"/>
            <a:ext cx="1389802" cy="1121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464" y="0"/>
                </a:moveTo>
                <a:cubicBezTo>
                  <a:pt x="210" y="0"/>
                  <a:pt x="0" y="261"/>
                  <a:pt x="0" y="575"/>
                </a:cubicBezTo>
                <a:lnTo>
                  <a:pt x="0" y="17777"/>
                </a:lnTo>
                <a:cubicBezTo>
                  <a:pt x="0" y="18091"/>
                  <a:pt x="210" y="18354"/>
                  <a:pt x="464" y="18354"/>
                </a:cubicBezTo>
                <a:lnTo>
                  <a:pt x="9148" y="18354"/>
                </a:lnTo>
                <a:lnTo>
                  <a:pt x="9116" y="18513"/>
                </a:lnTo>
                <a:lnTo>
                  <a:pt x="8753" y="20763"/>
                </a:lnTo>
                <a:lnTo>
                  <a:pt x="7690" y="20763"/>
                </a:lnTo>
                <a:lnTo>
                  <a:pt x="7690" y="21600"/>
                </a:lnTo>
                <a:lnTo>
                  <a:pt x="10486" y="21600"/>
                </a:lnTo>
                <a:lnTo>
                  <a:pt x="11107" y="21600"/>
                </a:lnTo>
                <a:lnTo>
                  <a:pt x="13905" y="21600"/>
                </a:lnTo>
                <a:lnTo>
                  <a:pt x="13905" y="20763"/>
                </a:lnTo>
                <a:lnTo>
                  <a:pt x="12842" y="20763"/>
                </a:lnTo>
                <a:lnTo>
                  <a:pt x="12479" y="18513"/>
                </a:lnTo>
                <a:lnTo>
                  <a:pt x="12452" y="18354"/>
                </a:lnTo>
                <a:lnTo>
                  <a:pt x="21131" y="18354"/>
                </a:lnTo>
                <a:cubicBezTo>
                  <a:pt x="21384" y="18354"/>
                  <a:pt x="21595" y="18091"/>
                  <a:pt x="21595" y="17777"/>
                </a:cubicBezTo>
                <a:lnTo>
                  <a:pt x="21595" y="575"/>
                </a:lnTo>
                <a:cubicBezTo>
                  <a:pt x="21600" y="261"/>
                  <a:pt x="21389" y="0"/>
                  <a:pt x="21136" y="0"/>
                </a:cubicBezTo>
                <a:lnTo>
                  <a:pt x="464" y="0"/>
                </a:lnTo>
                <a:close/>
                <a:moveTo>
                  <a:pt x="10800" y="542"/>
                </a:moveTo>
                <a:cubicBezTo>
                  <a:pt x="10913" y="542"/>
                  <a:pt x="11006" y="650"/>
                  <a:pt x="11006" y="797"/>
                </a:cubicBezTo>
                <a:cubicBezTo>
                  <a:pt x="11006" y="937"/>
                  <a:pt x="10913" y="1052"/>
                  <a:pt x="10800" y="1052"/>
                </a:cubicBezTo>
                <a:cubicBezTo>
                  <a:pt x="10686" y="1052"/>
                  <a:pt x="10594" y="937"/>
                  <a:pt x="10594" y="797"/>
                </a:cubicBezTo>
                <a:cubicBezTo>
                  <a:pt x="10594" y="656"/>
                  <a:pt x="10686" y="542"/>
                  <a:pt x="10800" y="542"/>
                </a:cubicBezTo>
                <a:close/>
                <a:moveTo>
                  <a:pt x="1242" y="1734"/>
                </a:moveTo>
                <a:lnTo>
                  <a:pt x="20358" y="1734"/>
                </a:lnTo>
                <a:lnTo>
                  <a:pt x="20358" y="15233"/>
                </a:lnTo>
                <a:lnTo>
                  <a:pt x="1242" y="15233"/>
                </a:lnTo>
                <a:lnTo>
                  <a:pt x="1242" y="1734"/>
                </a:lnTo>
                <a:close/>
              </a:path>
            </a:pathLst>
          </a:custGeom>
          <a:gradFill>
            <a:gsLst>
              <a:gs pos="0">
                <a:srgbClr val="B0260D"/>
              </a:gs>
              <a:gs pos="100000">
                <a:srgbClr val="F5A09B"/>
              </a:gs>
            </a:gsLst>
            <a:lin ang="16200000"/>
          </a:gradFill>
          <a:ln>
            <a:solidFill>
              <a:srgbClr val="9C301C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092A6C"/>
                </a:solidFill>
              </a:defRPr>
            </a:pPr>
            <a:endParaRPr/>
          </a:p>
        </p:txBody>
      </p:sp>
      <p:sp>
        <p:nvSpPr>
          <p:cNvPr id="294" name="Диспетчерский…"/>
          <p:cNvSpPr txBox="1"/>
          <p:nvPr/>
        </p:nvSpPr>
        <p:spPr>
          <a:xfrm>
            <a:off x="1821437" y="2761147"/>
            <a:ext cx="122637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100" b="1">
                <a:solidFill>
                  <a:schemeClr val="accent5"/>
                </a:solidFill>
              </a:defRPr>
            </a:pPr>
            <a:r>
              <a:t>Диспетчерский</a:t>
            </a:r>
          </a:p>
          <a:p>
            <a:pPr>
              <a:defRPr sz="1100" b="1">
                <a:solidFill>
                  <a:schemeClr val="accent5"/>
                </a:solidFill>
              </a:defRPr>
            </a:pPr>
            <a:r>
              <a:t> контроль</a:t>
            </a:r>
          </a:p>
        </p:txBody>
      </p:sp>
      <p:sp>
        <p:nvSpPr>
          <p:cNvPr id="295" name="Служба…"/>
          <p:cNvSpPr txBox="1"/>
          <p:nvPr/>
        </p:nvSpPr>
        <p:spPr>
          <a:xfrm>
            <a:off x="2905242" y="7691096"/>
            <a:ext cx="96913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500" b="1">
                <a:solidFill>
                  <a:schemeClr val="accent5"/>
                </a:solidFill>
              </a:defRPr>
            </a:pPr>
            <a:r>
              <a:t>Служба </a:t>
            </a:r>
          </a:p>
          <a:p>
            <a:pPr>
              <a:defRPr sz="1500" b="1">
                <a:solidFill>
                  <a:schemeClr val="accent5"/>
                </a:solidFill>
              </a:defRPr>
            </a:pPr>
            <a:r>
              <a:t>сервиса</a:t>
            </a:r>
          </a:p>
        </p:txBody>
      </p:sp>
      <p:sp>
        <p:nvSpPr>
          <p:cNvPr id="296" name="Инженерная…"/>
          <p:cNvSpPr txBox="1"/>
          <p:nvPr/>
        </p:nvSpPr>
        <p:spPr>
          <a:xfrm>
            <a:off x="10189201" y="8071718"/>
            <a:ext cx="136334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500" b="1">
                <a:solidFill>
                  <a:schemeClr val="accent5"/>
                </a:solidFill>
              </a:defRPr>
            </a:pPr>
            <a:r>
              <a:t>Инженерная</a:t>
            </a:r>
          </a:p>
          <a:p>
            <a:pPr>
              <a:defRPr sz="1500" b="1">
                <a:solidFill>
                  <a:schemeClr val="accent5"/>
                </a:solidFill>
              </a:defRPr>
            </a:pPr>
            <a:r>
              <a:t>служба</a:t>
            </a:r>
          </a:p>
        </p:txBody>
      </p:sp>
      <p:pic>
        <p:nvPicPr>
          <p:cNvPr id="297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83218" y="3119915"/>
            <a:ext cx="2845337" cy="2845337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Облачко с цитатой"/>
          <p:cNvSpPr/>
          <p:nvPr/>
        </p:nvSpPr>
        <p:spPr>
          <a:xfrm>
            <a:off x="7041586" y="7308619"/>
            <a:ext cx="2393157" cy="60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cubicBezTo>
                  <a:pt x="16764" y="21600"/>
                  <a:pt x="21600" y="18220"/>
                  <a:pt x="21600" y="14048"/>
                </a:cubicBezTo>
                <a:cubicBezTo>
                  <a:pt x="21600" y="11695"/>
                  <a:pt x="20029" y="9626"/>
                  <a:pt x="17617" y="8241"/>
                </a:cubicBezTo>
                <a:lnTo>
                  <a:pt x="21496" y="0"/>
                </a:lnTo>
                <a:lnTo>
                  <a:pt x="10531" y="6511"/>
                </a:lnTo>
                <a:cubicBezTo>
                  <a:pt x="4694" y="6613"/>
                  <a:pt x="0" y="9941"/>
                  <a:pt x="0" y="14048"/>
                </a:cubicBezTo>
                <a:cubicBezTo>
                  <a:pt x="0" y="18220"/>
                  <a:pt x="4836" y="21600"/>
                  <a:pt x="10800" y="21600"/>
                </a:cubicBez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9" name="Готовность номера…"/>
          <p:cNvSpPr txBox="1"/>
          <p:nvPr/>
        </p:nvSpPr>
        <p:spPr>
          <a:xfrm>
            <a:off x="1669313" y="1793738"/>
            <a:ext cx="1530623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"/>
            </a:pPr>
            <a:r>
              <a:t>Готовность номера</a:t>
            </a:r>
          </a:p>
          <a:p>
            <a:pPr>
              <a:defRPr sz="1200"/>
            </a:pPr>
            <a:r>
              <a:t>Встреча гостя </a:t>
            </a:r>
          </a:p>
          <a:p>
            <a:pPr>
              <a:defRPr sz="1200"/>
            </a:pPr>
            <a:r>
              <a:t>размещение</a:t>
            </a:r>
          </a:p>
        </p:txBody>
      </p:sp>
      <p:sp>
        <p:nvSpPr>
          <p:cNvPr id="300" name="Мужчина"/>
          <p:cNvSpPr/>
          <p:nvPr/>
        </p:nvSpPr>
        <p:spPr>
          <a:xfrm>
            <a:off x="3564697" y="1612158"/>
            <a:ext cx="593442" cy="1532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0" h="21502" extrusionOk="0">
                <a:moveTo>
                  <a:pt x="10246" y="10"/>
                </a:moveTo>
                <a:cubicBezTo>
                  <a:pt x="9651" y="39"/>
                  <a:pt x="9052" y="142"/>
                  <a:pt x="8490" y="331"/>
                </a:cubicBezTo>
                <a:cubicBezTo>
                  <a:pt x="7409" y="697"/>
                  <a:pt x="7827" y="1471"/>
                  <a:pt x="7827" y="1471"/>
                </a:cubicBezTo>
                <a:cubicBezTo>
                  <a:pt x="7827" y="1471"/>
                  <a:pt x="7467" y="1472"/>
                  <a:pt x="7689" y="1837"/>
                </a:cubicBezTo>
                <a:cubicBezTo>
                  <a:pt x="7827" y="2069"/>
                  <a:pt x="7730" y="2122"/>
                  <a:pt x="8174" y="2197"/>
                </a:cubicBezTo>
                <a:cubicBezTo>
                  <a:pt x="8285" y="2477"/>
                  <a:pt x="8629" y="2493"/>
                  <a:pt x="8629" y="2983"/>
                </a:cubicBezTo>
                <a:cubicBezTo>
                  <a:pt x="8629" y="2988"/>
                  <a:pt x="8355" y="2978"/>
                  <a:pt x="8161" y="3134"/>
                </a:cubicBezTo>
                <a:cubicBezTo>
                  <a:pt x="8106" y="3177"/>
                  <a:pt x="8049" y="3322"/>
                  <a:pt x="7827" y="3359"/>
                </a:cubicBezTo>
                <a:cubicBezTo>
                  <a:pt x="6842" y="3542"/>
                  <a:pt x="4636" y="3731"/>
                  <a:pt x="4095" y="3941"/>
                </a:cubicBezTo>
                <a:cubicBezTo>
                  <a:pt x="3332" y="4237"/>
                  <a:pt x="185" y="6557"/>
                  <a:pt x="185" y="6783"/>
                </a:cubicBezTo>
                <a:cubicBezTo>
                  <a:pt x="185" y="7133"/>
                  <a:pt x="112" y="7369"/>
                  <a:pt x="306" y="7546"/>
                </a:cubicBezTo>
                <a:cubicBezTo>
                  <a:pt x="1138" y="8300"/>
                  <a:pt x="2140" y="9548"/>
                  <a:pt x="3388" y="10139"/>
                </a:cubicBezTo>
                <a:cubicBezTo>
                  <a:pt x="3555" y="10220"/>
                  <a:pt x="3874" y="10313"/>
                  <a:pt x="4290" y="10366"/>
                </a:cubicBezTo>
                <a:cubicBezTo>
                  <a:pt x="4706" y="10420"/>
                  <a:pt x="5414" y="10539"/>
                  <a:pt x="5400" y="10636"/>
                </a:cubicBezTo>
                <a:cubicBezTo>
                  <a:pt x="5261" y="11507"/>
                  <a:pt x="4984" y="13595"/>
                  <a:pt x="4775" y="14591"/>
                </a:cubicBezTo>
                <a:cubicBezTo>
                  <a:pt x="4637" y="15242"/>
                  <a:pt x="4526" y="15984"/>
                  <a:pt x="4429" y="16447"/>
                </a:cubicBezTo>
                <a:cubicBezTo>
                  <a:pt x="4262" y="17244"/>
                  <a:pt x="4221" y="18180"/>
                  <a:pt x="3666" y="19165"/>
                </a:cubicBezTo>
                <a:cubicBezTo>
                  <a:pt x="3416" y="19617"/>
                  <a:pt x="2972" y="20214"/>
                  <a:pt x="3250" y="20214"/>
                </a:cubicBezTo>
                <a:cubicBezTo>
                  <a:pt x="2833" y="20612"/>
                  <a:pt x="1236" y="20827"/>
                  <a:pt x="432" y="20913"/>
                </a:cubicBezTo>
                <a:cubicBezTo>
                  <a:pt x="154" y="20940"/>
                  <a:pt x="-25" y="21043"/>
                  <a:pt x="3" y="21156"/>
                </a:cubicBezTo>
                <a:lnTo>
                  <a:pt x="29" y="21225"/>
                </a:lnTo>
                <a:cubicBezTo>
                  <a:pt x="43" y="21311"/>
                  <a:pt x="324" y="21344"/>
                  <a:pt x="393" y="21344"/>
                </a:cubicBezTo>
                <a:cubicBezTo>
                  <a:pt x="837" y="21376"/>
                  <a:pt x="2207" y="21461"/>
                  <a:pt x="3206" y="21305"/>
                </a:cubicBezTo>
                <a:cubicBezTo>
                  <a:pt x="4371" y="21128"/>
                  <a:pt x="5857" y="21247"/>
                  <a:pt x="7008" y="21188"/>
                </a:cubicBezTo>
                <a:cubicBezTo>
                  <a:pt x="7355" y="21171"/>
                  <a:pt x="7398" y="20692"/>
                  <a:pt x="7259" y="20471"/>
                </a:cubicBezTo>
                <a:cubicBezTo>
                  <a:pt x="7218" y="20407"/>
                  <a:pt x="7134" y="20375"/>
                  <a:pt x="7134" y="20375"/>
                </a:cubicBezTo>
                <a:lnTo>
                  <a:pt x="7190" y="20412"/>
                </a:lnTo>
                <a:cubicBezTo>
                  <a:pt x="7773" y="20434"/>
                  <a:pt x="8367" y="17905"/>
                  <a:pt x="8742" y="15860"/>
                </a:cubicBezTo>
                <a:cubicBezTo>
                  <a:pt x="8908" y="14999"/>
                  <a:pt x="10033" y="13116"/>
                  <a:pt x="10394" y="12497"/>
                </a:cubicBezTo>
                <a:cubicBezTo>
                  <a:pt x="10421" y="12443"/>
                  <a:pt x="10630" y="12443"/>
                  <a:pt x="10658" y="12497"/>
                </a:cubicBezTo>
                <a:cubicBezTo>
                  <a:pt x="10880" y="12987"/>
                  <a:pt x="11168" y="14031"/>
                  <a:pt x="11473" y="14757"/>
                </a:cubicBezTo>
                <a:cubicBezTo>
                  <a:pt x="11542" y="14924"/>
                  <a:pt x="11753" y="15564"/>
                  <a:pt x="11781" y="15968"/>
                </a:cubicBezTo>
                <a:cubicBezTo>
                  <a:pt x="11892" y="17206"/>
                  <a:pt x="11572" y="19842"/>
                  <a:pt x="12002" y="20175"/>
                </a:cubicBezTo>
                <a:cubicBezTo>
                  <a:pt x="12002" y="20175"/>
                  <a:pt x="11906" y="20682"/>
                  <a:pt x="11490" y="21053"/>
                </a:cubicBezTo>
                <a:cubicBezTo>
                  <a:pt x="10908" y="21575"/>
                  <a:pt x="13763" y="21580"/>
                  <a:pt x="14568" y="21381"/>
                </a:cubicBezTo>
                <a:cubicBezTo>
                  <a:pt x="15608" y="21128"/>
                  <a:pt x="14986" y="20682"/>
                  <a:pt x="15028" y="20488"/>
                </a:cubicBezTo>
                <a:cubicBezTo>
                  <a:pt x="15125" y="20316"/>
                  <a:pt x="15333" y="20316"/>
                  <a:pt x="15444" y="19950"/>
                </a:cubicBezTo>
                <a:cubicBezTo>
                  <a:pt x="15763" y="18841"/>
                  <a:pt x="15485" y="17442"/>
                  <a:pt x="15513" y="16318"/>
                </a:cubicBezTo>
                <a:cubicBezTo>
                  <a:pt x="15527" y="15946"/>
                  <a:pt x="15886" y="15230"/>
                  <a:pt x="15886" y="14229"/>
                </a:cubicBezTo>
                <a:cubicBezTo>
                  <a:pt x="15886" y="13223"/>
                  <a:pt x="15888" y="12330"/>
                  <a:pt x="15721" y="11431"/>
                </a:cubicBezTo>
                <a:cubicBezTo>
                  <a:pt x="15610" y="10839"/>
                  <a:pt x="16110" y="10802"/>
                  <a:pt x="15652" y="10044"/>
                </a:cubicBezTo>
                <a:cubicBezTo>
                  <a:pt x="17247" y="10108"/>
                  <a:pt x="17453" y="10054"/>
                  <a:pt x="17967" y="9801"/>
                </a:cubicBezTo>
                <a:cubicBezTo>
                  <a:pt x="19312" y="9123"/>
                  <a:pt x="20798" y="7585"/>
                  <a:pt x="21062" y="7321"/>
                </a:cubicBezTo>
                <a:cubicBezTo>
                  <a:pt x="21575" y="7278"/>
                  <a:pt x="21546" y="6846"/>
                  <a:pt x="21296" y="6534"/>
                </a:cubicBezTo>
                <a:cubicBezTo>
                  <a:pt x="21226" y="6453"/>
                  <a:pt x="20909" y="6465"/>
                  <a:pt x="20854" y="6384"/>
                </a:cubicBezTo>
                <a:cubicBezTo>
                  <a:pt x="20424" y="5755"/>
                  <a:pt x="17691" y="4302"/>
                  <a:pt x="17247" y="3990"/>
                </a:cubicBezTo>
                <a:cubicBezTo>
                  <a:pt x="16859" y="3715"/>
                  <a:pt x="14264" y="3516"/>
                  <a:pt x="13376" y="3381"/>
                </a:cubicBezTo>
                <a:cubicBezTo>
                  <a:pt x="13237" y="3360"/>
                  <a:pt x="13085" y="3300"/>
                  <a:pt x="13029" y="3247"/>
                </a:cubicBezTo>
                <a:cubicBezTo>
                  <a:pt x="13001" y="3225"/>
                  <a:pt x="12988" y="3204"/>
                  <a:pt x="12960" y="3183"/>
                </a:cubicBezTo>
                <a:cubicBezTo>
                  <a:pt x="12724" y="2984"/>
                  <a:pt x="12392" y="2989"/>
                  <a:pt x="12392" y="2989"/>
                </a:cubicBezTo>
                <a:cubicBezTo>
                  <a:pt x="12350" y="2839"/>
                  <a:pt x="12319" y="2714"/>
                  <a:pt x="12444" y="2628"/>
                </a:cubicBezTo>
                <a:cubicBezTo>
                  <a:pt x="12610" y="2504"/>
                  <a:pt x="12750" y="2364"/>
                  <a:pt x="12847" y="2219"/>
                </a:cubicBezTo>
                <a:cubicBezTo>
                  <a:pt x="13041" y="2203"/>
                  <a:pt x="13196" y="2213"/>
                  <a:pt x="13376" y="1933"/>
                </a:cubicBezTo>
                <a:cubicBezTo>
                  <a:pt x="13445" y="1810"/>
                  <a:pt x="13748" y="1482"/>
                  <a:pt x="13276" y="1471"/>
                </a:cubicBezTo>
                <a:cubicBezTo>
                  <a:pt x="13373" y="1245"/>
                  <a:pt x="13679" y="444"/>
                  <a:pt x="12500" y="272"/>
                </a:cubicBezTo>
                <a:cubicBezTo>
                  <a:pt x="12154" y="223"/>
                  <a:pt x="12141" y="153"/>
                  <a:pt x="11989" y="126"/>
                </a:cubicBezTo>
                <a:cubicBezTo>
                  <a:pt x="11434" y="23"/>
                  <a:pt x="10841" y="-20"/>
                  <a:pt x="10246" y="10"/>
                </a:cubicBezTo>
                <a:close/>
                <a:moveTo>
                  <a:pt x="16042" y="6038"/>
                </a:moveTo>
                <a:cubicBezTo>
                  <a:pt x="16175" y="6060"/>
                  <a:pt x="16316" y="6123"/>
                  <a:pt x="16371" y="6147"/>
                </a:cubicBezTo>
                <a:cubicBezTo>
                  <a:pt x="17342" y="6567"/>
                  <a:pt x="18104" y="6825"/>
                  <a:pt x="18201" y="6955"/>
                </a:cubicBezTo>
                <a:cubicBezTo>
                  <a:pt x="18270" y="7186"/>
                  <a:pt x="18326" y="7449"/>
                  <a:pt x="18326" y="7449"/>
                </a:cubicBezTo>
                <a:cubicBezTo>
                  <a:pt x="18326" y="7449"/>
                  <a:pt x="17454" y="9005"/>
                  <a:pt x="17052" y="9124"/>
                </a:cubicBezTo>
                <a:cubicBezTo>
                  <a:pt x="16802" y="9205"/>
                  <a:pt x="15790" y="8946"/>
                  <a:pt x="15236" y="8972"/>
                </a:cubicBezTo>
                <a:cubicBezTo>
                  <a:pt x="15236" y="8703"/>
                  <a:pt x="15249" y="8450"/>
                  <a:pt x="15305" y="7950"/>
                </a:cubicBezTo>
                <a:cubicBezTo>
                  <a:pt x="15374" y="7347"/>
                  <a:pt x="15692" y="6443"/>
                  <a:pt x="15747" y="6174"/>
                </a:cubicBezTo>
                <a:cubicBezTo>
                  <a:pt x="15782" y="6034"/>
                  <a:pt x="15908" y="6016"/>
                  <a:pt x="16042" y="6038"/>
                </a:cubicBezTo>
                <a:close/>
                <a:moveTo>
                  <a:pt x="5001" y="6053"/>
                </a:moveTo>
                <a:cubicBezTo>
                  <a:pt x="5137" y="6043"/>
                  <a:pt x="5286" y="6074"/>
                  <a:pt x="5317" y="6131"/>
                </a:cubicBezTo>
                <a:cubicBezTo>
                  <a:pt x="5456" y="6389"/>
                  <a:pt x="5454" y="6740"/>
                  <a:pt x="5551" y="7133"/>
                </a:cubicBezTo>
                <a:cubicBezTo>
                  <a:pt x="5704" y="7752"/>
                  <a:pt x="5968" y="8369"/>
                  <a:pt x="5898" y="8735"/>
                </a:cubicBezTo>
                <a:cubicBezTo>
                  <a:pt x="5870" y="8918"/>
                  <a:pt x="5912" y="9091"/>
                  <a:pt x="5898" y="9107"/>
                </a:cubicBezTo>
                <a:cubicBezTo>
                  <a:pt x="5898" y="9107"/>
                  <a:pt x="5413" y="9295"/>
                  <a:pt x="5205" y="9322"/>
                </a:cubicBezTo>
                <a:cubicBezTo>
                  <a:pt x="4899" y="9355"/>
                  <a:pt x="4593" y="9462"/>
                  <a:pt x="4537" y="9430"/>
                </a:cubicBezTo>
                <a:cubicBezTo>
                  <a:pt x="4149" y="9150"/>
                  <a:pt x="3152" y="7622"/>
                  <a:pt x="3042" y="7385"/>
                </a:cubicBezTo>
                <a:cubicBezTo>
                  <a:pt x="3097" y="7251"/>
                  <a:pt x="3139" y="7062"/>
                  <a:pt x="3167" y="6965"/>
                </a:cubicBezTo>
                <a:cubicBezTo>
                  <a:pt x="3181" y="6922"/>
                  <a:pt x="3206" y="6884"/>
                  <a:pt x="3276" y="6852"/>
                </a:cubicBezTo>
                <a:cubicBezTo>
                  <a:pt x="3539" y="6701"/>
                  <a:pt x="4330" y="6260"/>
                  <a:pt x="4871" y="6077"/>
                </a:cubicBezTo>
                <a:cubicBezTo>
                  <a:pt x="4909" y="6063"/>
                  <a:pt x="4955" y="6057"/>
                  <a:pt x="5001" y="6053"/>
                </a:cubicBezTo>
                <a:close/>
              </a:path>
            </a:pathLst>
          </a:custGeom>
          <a:solidFill>
            <a:srgbClr val="092A6C"/>
          </a:solidFill>
          <a:ln w="25400">
            <a:solidFill>
              <a:schemeClr val="accent1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301" name="Линия" descr="Линия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312553">
            <a:off x="2970344" y="4286883"/>
            <a:ext cx="3646460" cy="378135"/>
          </a:xfrm>
          <a:prstGeom prst="rect">
            <a:avLst/>
          </a:prstGeom>
          <a:effectLst>
            <a:outerShdw blurRad="50800" dist="12700" rotWithShape="0">
              <a:srgbClr val="000000">
                <a:alpha val="60000"/>
              </a:srgbClr>
            </a:outerShdw>
          </a:effectLst>
        </p:spPr>
      </p:pic>
      <p:sp>
        <p:nvSpPr>
          <p:cNvPr id="302" name="обмен данными…"/>
          <p:cNvSpPr txBox="1"/>
          <p:nvPr/>
        </p:nvSpPr>
        <p:spPr>
          <a:xfrm>
            <a:off x="4403668" y="3191757"/>
            <a:ext cx="2161432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"/>
            </a:pPr>
            <a:r>
              <a:t>обмен данными</a:t>
            </a:r>
          </a:p>
          <a:p>
            <a:pPr>
              <a:defRPr sz="1200"/>
            </a:pPr>
            <a:r>
              <a:t> постановка задач службам</a:t>
            </a:r>
          </a:p>
          <a:p>
            <a:pPr>
              <a:defRPr sz="1200"/>
            </a:pPr>
            <a:r>
              <a:t>информация о госте</a:t>
            </a:r>
          </a:p>
        </p:txBody>
      </p:sp>
      <p:pic>
        <p:nvPicPr>
          <p:cNvPr id="303" name="Линия" descr="Линия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9596103">
            <a:off x="3548040" y="6315028"/>
            <a:ext cx="3200366" cy="378135"/>
          </a:xfrm>
          <a:prstGeom prst="rect">
            <a:avLst/>
          </a:prstGeom>
          <a:effectLst>
            <a:outerShdw blurRad="50800" dist="12700" rotWithShape="0">
              <a:srgbClr val="000000">
                <a:alpha val="60000"/>
              </a:srgbClr>
            </a:outerShdw>
          </a:effectLst>
        </p:spPr>
      </p:pic>
      <p:sp>
        <p:nvSpPr>
          <p:cNvPr id="304" name="Облачко с цитатой"/>
          <p:cNvSpPr/>
          <p:nvPr/>
        </p:nvSpPr>
        <p:spPr>
          <a:xfrm>
            <a:off x="4209422" y="3182443"/>
            <a:ext cx="2549854" cy="723474"/>
          </a:xfrm>
          <a:prstGeom prst="wedgeEllipseCallout">
            <a:avLst>
              <a:gd name="adj1" fmla="val -49551"/>
              <a:gd name="adj2" fmla="val 75313"/>
            </a:avLst>
          </a:prstGeom>
          <a:ln w="25400">
            <a:solidFill>
              <a:schemeClr val="accent1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05" name="Облачко с цитатой"/>
          <p:cNvSpPr/>
          <p:nvPr/>
        </p:nvSpPr>
        <p:spPr>
          <a:xfrm>
            <a:off x="5032330" y="6720822"/>
            <a:ext cx="2393157" cy="533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cubicBezTo>
                  <a:pt x="4836" y="21600"/>
                  <a:pt x="0" y="18431"/>
                  <a:pt x="0" y="14512"/>
                </a:cubicBezTo>
                <a:cubicBezTo>
                  <a:pt x="0" y="12241"/>
                  <a:pt x="1653" y="10234"/>
                  <a:pt x="4180" y="8936"/>
                </a:cubicBezTo>
                <a:lnTo>
                  <a:pt x="104" y="0"/>
                </a:lnTo>
                <a:lnTo>
                  <a:pt x="12720" y="7538"/>
                </a:lnTo>
                <a:cubicBezTo>
                  <a:pt x="17764" y="8135"/>
                  <a:pt x="21600" y="11026"/>
                  <a:pt x="21600" y="14512"/>
                </a:cubicBezTo>
                <a:cubicBezTo>
                  <a:pt x="21600" y="18431"/>
                  <a:pt x="16764" y="21600"/>
                  <a:pt x="10800" y="21600"/>
                </a:cubicBez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06" name="получение задач…"/>
          <p:cNvSpPr txBox="1"/>
          <p:nvPr/>
        </p:nvSpPr>
        <p:spPr>
          <a:xfrm>
            <a:off x="5540168" y="6826417"/>
            <a:ext cx="137748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"/>
            </a:pPr>
            <a:r>
              <a:t>получение задач</a:t>
            </a:r>
          </a:p>
          <a:p>
            <a:pPr>
              <a:defRPr sz="1200"/>
            </a:pPr>
            <a:r>
              <a:t>отчет о статусах</a:t>
            </a:r>
          </a:p>
        </p:txBody>
      </p:sp>
      <p:sp>
        <p:nvSpPr>
          <p:cNvPr id="307" name="Знак стоп рукой"/>
          <p:cNvSpPr/>
          <p:nvPr/>
        </p:nvSpPr>
        <p:spPr>
          <a:xfrm>
            <a:off x="518705" y="5256581"/>
            <a:ext cx="928262" cy="14837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3" y="0"/>
                </a:moveTo>
                <a:cubicBezTo>
                  <a:pt x="9829" y="0"/>
                  <a:pt x="9040" y="496"/>
                  <a:pt x="9040" y="1105"/>
                </a:cubicBezTo>
                <a:lnTo>
                  <a:pt x="9040" y="10920"/>
                </a:lnTo>
                <a:lnTo>
                  <a:pt x="8048" y="10920"/>
                </a:lnTo>
                <a:lnTo>
                  <a:pt x="8048" y="2365"/>
                </a:lnTo>
                <a:cubicBezTo>
                  <a:pt x="8048" y="1756"/>
                  <a:pt x="7256" y="1263"/>
                  <a:pt x="6283" y="1263"/>
                </a:cubicBezTo>
                <a:cubicBezTo>
                  <a:pt x="5309" y="1263"/>
                  <a:pt x="4520" y="1756"/>
                  <a:pt x="4520" y="2365"/>
                </a:cubicBezTo>
                <a:lnTo>
                  <a:pt x="4520" y="10920"/>
                </a:lnTo>
                <a:lnTo>
                  <a:pt x="3528" y="10920"/>
                </a:lnTo>
                <a:lnTo>
                  <a:pt x="3528" y="5727"/>
                </a:lnTo>
                <a:cubicBezTo>
                  <a:pt x="3528" y="5118"/>
                  <a:pt x="2736" y="4622"/>
                  <a:pt x="1763" y="4622"/>
                </a:cubicBezTo>
                <a:cubicBezTo>
                  <a:pt x="789" y="4622"/>
                  <a:pt x="0" y="5118"/>
                  <a:pt x="0" y="5727"/>
                </a:cubicBezTo>
                <a:lnTo>
                  <a:pt x="0" y="14852"/>
                </a:lnTo>
                <a:cubicBezTo>
                  <a:pt x="0" y="18582"/>
                  <a:pt x="4832" y="21600"/>
                  <a:pt x="10786" y="21600"/>
                </a:cubicBezTo>
                <a:cubicBezTo>
                  <a:pt x="16741" y="21600"/>
                  <a:pt x="21573" y="18577"/>
                  <a:pt x="21573" y="14852"/>
                </a:cubicBezTo>
                <a:lnTo>
                  <a:pt x="21600" y="14852"/>
                </a:lnTo>
                <a:lnTo>
                  <a:pt x="21600" y="6172"/>
                </a:lnTo>
                <a:cubicBezTo>
                  <a:pt x="19653" y="6172"/>
                  <a:pt x="18072" y="7163"/>
                  <a:pt x="18072" y="8381"/>
                </a:cubicBezTo>
                <a:lnTo>
                  <a:pt x="18072" y="10920"/>
                </a:lnTo>
                <a:lnTo>
                  <a:pt x="17088" y="10920"/>
                </a:lnTo>
                <a:lnTo>
                  <a:pt x="17088" y="2365"/>
                </a:lnTo>
                <a:cubicBezTo>
                  <a:pt x="17088" y="1756"/>
                  <a:pt x="16296" y="1263"/>
                  <a:pt x="15323" y="1263"/>
                </a:cubicBezTo>
                <a:cubicBezTo>
                  <a:pt x="14349" y="1263"/>
                  <a:pt x="13560" y="1756"/>
                  <a:pt x="13560" y="2365"/>
                </a:cubicBezTo>
                <a:lnTo>
                  <a:pt x="13560" y="10920"/>
                </a:lnTo>
                <a:lnTo>
                  <a:pt x="12568" y="10920"/>
                </a:lnTo>
                <a:lnTo>
                  <a:pt x="12568" y="1105"/>
                </a:lnTo>
                <a:cubicBezTo>
                  <a:pt x="12568" y="496"/>
                  <a:pt x="11776" y="0"/>
                  <a:pt x="10803" y="0"/>
                </a:cubicBezTo>
                <a:close/>
              </a:path>
            </a:pathLst>
          </a:custGeom>
          <a:gradFill>
            <a:gsLst>
              <a:gs pos="0">
                <a:srgbClr val="B0260D"/>
              </a:gs>
              <a:gs pos="100000">
                <a:srgbClr val="F5A09B"/>
              </a:gs>
            </a:gsLst>
            <a:lin ang="16200000"/>
          </a:gradFill>
          <a:ln>
            <a:solidFill>
              <a:srgbClr val="9C301C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092A6C"/>
                </a:solidFill>
              </a:defRPr>
            </a:pPr>
            <a:endParaRPr/>
          </a:p>
        </p:txBody>
      </p:sp>
      <p:sp>
        <p:nvSpPr>
          <p:cNvPr id="308" name="Ключ"/>
          <p:cNvSpPr/>
          <p:nvPr/>
        </p:nvSpPr>
        <p:spPr>
          <a:xfrm>
            <a:off x="814366" y="5737283"/>
            <a:ext cx="336940" cy="756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807" y="0"/>
                </a:moveTo>
                <a:cubicBezTo>
                  <a:pt x="4325" y="0"/>
                  <a:pt x="3935" y="174"/>
                  <a:pt x="3935" y="388"/>
                </a:cubicBezTo>
                <a:lnTo>
                  <a:pt x="3935" y="1497"/>
                </a:lnTo>
                <a:lnTo>
                  <a:pt x="1183" y="1497"/>
                </a:lnTo>
                <a:cubicBezTo>
                  <a:pt x="530" y="1497"/>
                  <a:pt x="0" y="1733"/>
                  <a:pt x="0" y="2023"/>
                </a:cubicBezTo>
                <a:lnTo>
                  <a:pt x="0" y="7268"/>
                </a:lnTo>
                <a:cubicBezTo>
                  <a:pt x="0" y="7559"/>
                  <a:pt x="530" y="7795"/>
                  <a:pt x="1183" y="7795"/>
                </a:cubicBezTo>
                <a:lnTo>
                  <a:pt x="3935" y="7795"/>
                </a:lnTo>
                <a:lnTo>
                  <a:pt x="3935" y="8814"/>
                </a:lnTo>
                <a:lnTo>
                  <a:pt x="6027" y="8814"/>
                </a:lnTo>
                <a:lnTo>
                  <a:pt x="6027" y="10112"/>
                </a:lnTo>
                <a:lnTo>
                  <a:pt x="7362" y="10112"/>
                </a:lnTo>
                <a:lnTo>
                  <a:pt x="7362" y="20420"/>
                </a:lnTo>
                <a:lnTo>
                  <a:pt x="7366" y="20420"/>
                </a:lnTo>
                <a:lnTo>
                  <a:pt x="10800" y="21600"/>
                </a:lnTo>
                <a:lnTo>
                  <a:pt x="12930" y="20420"/>
                </a:lnTo>
                <a:lnTo>
                  <a:pt x="14234" y="19712"/>
                </a:lnTo>
                <a:lnTo>
                  <a:pt x="12930" y="19092"/>
                </a:lnTo>
                <a:lnTo>
                  <a:pt x="12930" y="18588"/>
                </a:lnTo>
                <a:lnTo>
                  <a:pt x="14272" y="17725"/>
                </a:lnTo>
                <a:lnTo>
                  <a:pt x="12938" y="16890"/>
                </a:lnTo>
                <a:lnTo>
                  <a:pt x="12938" y="16332"/>
                </a:lnTo>
                <a:lnTo>
                  <a:pt x="14272" y="15473"/>
                </a:lnTo>
                <a:lnTo>
                  <a:pt x="12934" y="14636"/>
                </a:lnTo>
                <a:lnTo>
                  <a:pt x="12934" y="14081"/>
                </a:lnTo>
                <a:lnTo>
                  <a:pt x="14272" y="13220"/>
                </a:lnTo>
                <a:lnTo>
                  <a:pt x="12934" y="12381"/>
                </a:lnTo>
                <a:lnTo>
                  <a:pt x="12930" y="11789"/>
                </a:lnTo>
                <a:lnTo>
                  <a:pt x="14432" y="10665"/>
                </a:lnTo>
                <a:lnTo>
                  <a:pt x="14432" y="10112"/>
                </a:lnTo>
                <a:lnTo>
                  <a:pt x="15717" y="10112"/>
                </a:lnTo>
                <a:lnTo>
                  <a:pt x="15717" y="8814"/>
                </a:lnTo>
                <a:lnTo>
                  <a:pt x="17665" y="8814"/>
                </a:lnTo>
                <a:lnTo>
                  <a:pt x="17665" y="7795"/>
                </a:lnTo>
                <a:lnTo>
                  <a:pt x="20417" y="7795"/>
                </a:lnTo>
                <a:cubicBezTo>
                  <a:pt x="21070" y="7795"/>
                  <a:pt x="21600" y="7559"/>
                  <a:pt x="21600" y="7268"/>
                </a:cubicBezTo>
                <a:lnTo>
                  <a:pt x="21600" y="2023"/>
                </a:lnTo>
                <a:cubicBezTo>
                  <a:pt x="21600" y="1733"/>
                  <a:pt x="21070" y="1497"/>
                  <a:pt x="20417" y="1497"/>
                </a:cubicBezTo>
                <a:lnTo>
                  <a:pt x="17665" y="1497"/>
                </a:lnTo>
                <a:lnTo>
                  <a:pt x="17665" y="388"/>
                </a:lnTo>
                <a:cubicBezTo>
                  <a:pt x="17665" y="174"/>
                  <a:pt x="17275" y="0"/>
                  <a:pt x="16793" y="0"/>
                </a:cubicBezTo>
                <a:lnTo>
                  <a:pt x="4807" y="0"/>
                </a:lnTo>
                <a:close/>
                <a:moveTo>
                  <a:pt x="8567" y="835"/>
                </a:moveTo>
                <a:lnTo>
                  <a:pt x="13033" y="835"/>
                </a:lnTo>
                <a:lnTo>
                  <a:pt x="13033" y="1497"/>
                </a:lnTo>
                <a:lnTo>
                  <a:pt x="8567" y="1497"/>
                </a:lnTo>
                <a:lnTo>
                  <a:pt x="8567" y="835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717342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092A6C"/>
                </a:solidFill>
              </a:defRPr>
            </a:pPr>
            <a:endParaRPr/>
          </a:p>
        </p:txBody>
      </p:sp>
      <p:sp>
        <p:nvSpPr>
          <p:cNvPr id="309" name="формирование…"/>
          <p:cNvSpPr txBox="1"/>
          <p:nvPr/>
        </p:nvSpPr>
        <p:spPr>
          <a:xfrm>
            <a:off x="2056008" y="4943744"/>
            <a:ext cx="230058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"/>
            </a:pPr>
            <a:r>
              <a:t>формирование </a:t>
            </a:r>
          </a:p>
          <a:p>
            <a:pPr>
              <a:defRPr sz="1200"/>
            </a:pPr>
            <a:r>
              <a:t>контроля доступа для гостя</a:t>
            </a:r>
          </a:p>
          <a:p>
            <a:pPr>
              <a:defRPr sz="1200"/>
            </a:pPr>
            <a:r>
              <a:t>и обслуживающего персонала</a:t>
            </a:r>
          </a:p>
        </p:txBody>
      </p:sp>
      <p:sp>
        <p:nvSpPr>
          <p:cNvPr id="310" name="Облачко с цитатой"/>
          <p:cNvSpPr/>
          <p:nvPr/>
        </p:nvSpPr>
        <p:spPr>
          <a:xfrm>
            <a:off x="1931339" y="4808032"/>
            <a:ext cx="2549923" cy="906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8" y="21600"/>
                </a:moveTo>
                <a:cubicBezTo>
                  <a:pt x="4834" y="21600"/>
                  <a:pt x="0" y="17744"/>
                  <a:pt x="0" y="12985"/>
                </a:cubicBezTo>
                <a:cubicBezTo>
                  <a:pt x="0" y="10445"/>
                  <a:pt x="1403" y="8188"/>
                  <a:pt x="3594" y="6611"/>
                </a:cubicBezTo>
                <a:lnTo>
                  <a:pt x="97" y="0"/>
                </a:lnTo>
                <a:lnTo>
                  <a:pt x="7618" y="4785"/>
                </a:lnTo>
                <a:cubicBezTo>
                  <a:pt x="8630" y="4535"/>
                  <a:pt x="9683" y="4369"/>
                  <a:pt x="10798" y="4369"/>
                </a:cubicBezTo>
                <a:cubicBezTo>
                  <a:pt x="16763" y="4369"/>
                  <a:pt x="21600" y="8226"/>
                  <a:pt x="21600" y="12985"/>
                </a:cubicBezTo>
                <a:cubicBezTo>
                  <a:pt x="21600" y="17744"/>
                  <a:pt x="16763" y="21600"/>
                  <a:pt x="10798" y="21600"/>
                </a:cubicBez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311" name="Линия" descr="Линия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8353223">
            <a:off x="987805" y="4424227"/>
            <a:ext cx="1489138" cy="378135"/>
          </a:xfrm>
          <a:prstGeom prst="rect">
            <a:avLst/>
          </a:prstGeom>
          <a:effectLst>
            <a:outerShdw blurRad="50800" dist="12700" rotWithShape="0">
              <a:srgbClr val="000000">
                <a:alpha val="60000"/>
              </a:srgbClr>
            </a:outerShdw>
          </a:effectLst>
        </p:spPr>
      </p:pic>
      <p:pic>
        <p:nvPicPr>
          <p:cNvPr id="312" name="Линия" descr="Линия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058741">
            <a:off x="7517087" y="6626673"/>
            <a:ext cx="3124929" cy="378135"/>
          </a:xfrm>
          <a:prstGeom prst="rect">
            <a:avLst/>
          </a:prstGeom>
          <a:effectLst>
            <a:outerShdw blurRad="50800" dist="12700" rotWithShape="0">
              <a:srgbClr val="000000">
                <a:alpha val="60000"/>
              </a:srgbClr>
            </a:outerShdw>
          </a:effectLst>
        </p:spPr>
      </p:pic>
      <p:sp>
        <p:nvSpPr>
          <p:cNvPr id="313" name="получение задач…"/>
          <p:cNvSpPr txBox="1"/>
          <p:nvPr/>
        </p:nvSpPr>
        <p:spPr>
          <a:xfrm>
            <a:off x="7669654" y="7458716"/>
            <a:ext cx="137748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"/>
            </a:pPr>
            <a:r>
              <a:t>получение задач</a:t>
            </a:r>
          </a:p>
          <a:p>
            <a:pPr>
              <a:defRPr sz="1200"/>
            </a:pPr>
            <a:r>
              <a:t>отчет о статусах</a:t>
            </a:r>
          </a:p>
        </p:txBody>
      </p:sp>
      <p:sp>
        <p:nvSpPr>
          <p:cNvPr id="314" name="Комментарий в прямоугольнике"/>
          <p:cNvSpPr/>
          <p:nvPr/>
        </p:nvSpPr>
        <p:spPr>
          <a:xfrm>
            <a:off x="8808638" y="2729123"/>
            <a:ext cx="3810001" cy="3295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0" y="0"/>
                </a:moveTo>
                <a:cubicBezTo>
                  <a:pt x="1732" y="0"/>
                  <a:pt x="1570" y="186"/>
                  <a:pt x="1570" y="416"/>
                </a:cubicBezTo>
                <a:lnTo>
                  <a:pt x="1570" y="11688"/>
                </a:lnTo>
                <a:lnTo>
                  <a:pt x="0" y="13156"/>
                </a:lnTo>
                <a:lnTo>
                  <a:pt x="1570" y="14620"/>
                </a:lnTo>
                <a:lnTo>
                  <a:pt x="1570" y="21184"/>
                </a:lnTo>
                <a:cubicBezTo>
                  <a:pt x="1570" y="21414"/>
                  <a:pt x="1732" y="21600"/>
                  <a:pt x="1930" y="21600"/>
                </a:cubicBezTo>
                <a:lnTo>
                  <a:pt x="21240" y="21600"/>
                </a:lnTo>
                <a:cubicBezTo>
                  <a:pt x="21439" y="21600"/>
                  <a:pt x="21600" y="21414"/>
                  <a:pt x="21600" y="21184"/>
                </a:cubicBezTo>
                <a:lnTo>
                  <a:pt x="21600" y="416"/>
                </a:lnTo>
                <a:cubicBezTo>
                  <a:pt x="21600" y="186"/>
                  <a:pt x="21439" y="0"/>
                  <a:pt x="21240" y="0"/>
                </a:cubicBezTo>
                <a:lnTo>
                  <a:pt x="1930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15" name="ДАННЫЕ"/>
          <p:cNvSpPr txBox="1"/>
          <p:nvPr/>
        </p:nvSpPr>
        <p:spPr>
          <a:xfrm>
            <a:off x="10336029" y="2280194"/>
            <a:ext cx="133146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/>
            </a:lvl1pPr>
          </a:lstStyle>
          <a:p>
            <a:r>
              <a:t> ДАННЫЕ</a:t>
            </a:r>
          </a:p>
        </p:txBody>
      </p:sp>
      <p:sp>
        <p:nvSpPr>
          <p:cNvPr id="316" name="НОМЕР:…"/>
          <p:cNvSpPr txBox="1"/>
          <p:nvPr/>
        </p:nvSpPr>
        <p:spPr>
          <a:xfrm>
            <a:off x="9132439" y="2748750"/>
            <a:ext cx="3476864" cy="345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000"/>
            </a:pPr>
            <a:r>
              <a:t>НОМЕР:</a:t>
            </a:r>
          </a:p>
          <a:p>
            <a:pPr algn="l">
              <a:defRPr sz="2000"/>
            </a:pPr>
            <a:r>
              <a:t>класс, стоимость, статус</a:t>
            </a:r>
          </a:p>
          <a:p>
            <a:pPr algn="l">
              <a:defRPr sz="2000"/>
            </a:pPr>
            <a:endParaRPr/>
          </a:p>
          <a:p>
            <a:pPr algn="l">
              <a:defRPr sz="2000"/>
            </a:pPr>
            <a:r>
              <a:t>ГОСТЬ:</a:t>
            </a:r>
          </a:p>
          <a:p>
            <a:pPr algn="l">
              <a:defRPr sz="2000"/>
            </a:pPr>
            <a:r>
              <a:t>время/дата заезда-выезда, количество гостей, данные</a:t>
            </a:r>
          </a:p>
          <a:p>
            <a:pPr algn="l">
              <a:defRPr sz="2000"/>
            </a:pPr>
            <a:endParaRPr/>
          </a:p>
          <a:p>
            <a:pPr algn="l">
              <a:defRPr sz="2000"/>
            </a:pPr>
            <a:r>
              <a:t>КЛЮЧИ:</a:t>
            </a:r>
          </a:p>
          <a:p>
            <a:pPr algn="l">
              <a:defRPr sz="2000"/>
            </a:pPr>
            <a:r>
              <a:t>количество, срок службы, время доступа персонала</a:t>
            </a:r>
          </a:p>
        </p:txBody>
      </p:sp>
      <p:sp>
        <p:nvSpPr>
          <p:cNvPr id="317" name="Женщина"/>
          <p:cNvSpPr/>
          <p:nvPr/>
        </p:nvSpPr>
        <p:spPr>
          <a:xfrm>
            <a:off x="3991871" y="1611403"/>
            <a:ext cx="612263" cy="15327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7" h="21451" extrusionOk="0">
                <a:moveTo>
                  <a:pt x="10767" y="3"/>
                </a:moveTo>
                <a:cubicBezTo>
                  <a:pt x="10163" y="-15"/>
                  <a:pt x="9173" y="50"/>
                  <a:pt x="8379" y="485"/>
                </a:cubicBezTo>
                <a:cubicBezTo>
                  <a:pt x="7869" y="770"/>
                  <a:pt x="7992" y="989"/>
                  <a:pt x="7147" y="1709"/>
                </a:cubicBezTo>
                <a:cubicBezTo>
                  <a:pt x="6047" y="2649"/>
                  <a:pt x="7909" y="2821"/>
                  <a:pt x="6636" y="3320"/>
                </a:cubicBezTo>
                <a:cubicBezTo>
                  <a:pt x="6113" y="3525"/>
                  <a:pt x="6502" y="3869"/>
                  <a:pt x="6502" y="3869"/>
                </a:cubicBezTo>
                <a:cubicBezTo>
                  <a:pt x="6394" y="3885"/>
                  <a:pt x="6207" y="3880"/>
                  <a:pt x="6099" y="3896"/>
                </a:cubicBezTo>
                <a:cubicBezTo>
                  <a:pt x="5550" y="3950"/>
                  <a:pt x="4864" y="4024"/>
                  <a:pt x="4314" y="4395"/>
                </a:cubicBezTo>
                <a:cubicBezTo>
                  <a:pt x="3537" y="4916"/>
                  <a:pt x="1662" y="6006"/>
                  <a:pt x="254" y="6893"/>
                </a:cubicBezTo>
                <a:cubicBezTo>
                  <a:pt x="241" y="6904"/>
                  <a:pt x="226" y="6914"/>
                  <a:pt x="212" y="6920"/>
                </a:cubicBezTo>
                <a:cubicBezTo>
                  <a:pt x="186" y="6941"/>
                  <a:pt x="160" y="6962"/>
                  <a:pt x="133" y="6978"/>
                </a:cubicBezTo>
                <a:cubicBezTo>
                  <a:pt x="-28" y="7113"/>
                  <a:pt x="-54" y="7253"/>
                  <a:pt x="120" y="7398"/>
                </a:cubicBezTo>
                <a:cubicBezTo>
                  <a:pt x="402" y="7629"/>
                  <a:pt x="494" y="7843"/>
                  <a:pt x="883" y="8241"/>
                </a:cubicBezTo>
                <a:cubicBezTo>
                  <a:pt x="1258" y="8633"/>
                  <a:pt x="2132" y="9064"/>
                  <a:pt x="2789" y="9483"/>
                </a:cubicBezTo>
                <a:cubicBezTo>
                  <a:pt x="2950" y="9591"/>
                  <a:pt x="2935" y="9681"/>
                  <a:pt x="3351" y="9923"/>
                </a:cubicBezTo>
                <a:cubicBezTo>
                  <a:pt x="3579" y="10057"/>
                  <a:pt x="3967" y="10040"/>
                  <a:pt x="3820" y="10040"/>
                </a:cubicBezTo>
                <a:cubicBezTo>
                  <a:pt x="4182" y="10051"/>
                  <a:pt x="4546" y="10004"/>
                  <a:pt x="4532" y="10025"/>
                </a:cubicBezTo>
                <a:cubicBezTo>
                  <a:pt x="4331" y="10627"/>
                  <a:pt x="4437" y="11347"/>
                  <a:pt x="4692" y="12094"/>
                </a:cubicBezTo>
                <a:cubicBezTo>
                  <a:pt x="4839" y="12561"/>
                  <a:pt x="6473" y="15069"/>
                  <a:pt x="6527" y="15493"/>
                </a:cubicBezTo>
                <a:cubicBezTo>
                  <a:pt x="6688" y="17357"/>
                  <a:pt x="7279" y="18781"/>
                  <a:pt x="7641" y="19603"/>
                </a:cubicBezTo>
                <a:cubicBezTo>
                  <a:pt x="7668" y="19651"/>
                  <a:pt x="7723" y="19673"/>
                  <a:pt x="7763" y="19673"/>
                </a:cubicBezTo>
                <a:cubicBezTo>
                  <a:pt x="7790" y="19673"/>
                  <a:pt x="7857" y="19684"/>
                  <a:pt x="7951" y="19700"/>
                </a:cubicBezTo>
                <a:cubicBezTo>
                  <a:pt x="7965" y="20098"/>
                  <a:pt x="8258" y="20001"/>
                  <a:pt x="7775" y="20313"/>
                </a:cubicBezTo>
                <a:cubicBezTo>
                  <a:pt x="7494" y="20495"/>
                  <a:pt x="6838" y="20688"/>
                  <a:pt x="6891" y="21026"/>
                </a:cubicBezTo>
                <a:cubicBezTo>
                  <a:pt x="6905" y="21150"/>
                  <a:pt x="6973" y="21215"/>
                  <a:pt x="7214" y="21307"/>
                </a:cubicBezTo>
                <a:cubicBezTo>
                  <a:pt x="7536" y="21419"/>
                  <a:pt x="8649" y="21585"/>
                  <a:pt x="9694" y="21268"/>
                </a:cubicBezTo>
                <a:cubicBezTo>
                  <a:pt x="10231" y="21107"/>
                  <a:pt x="9893" y="20801"/>
                  <a:pt x="10000" y="20672"/>
                </a:cubicBezTo>
                <a:cubicBezTo>
                  <a:pt x="10148" y="20511"/>
                  <a:pt x="10348" y="20420"/>
                  <a:pt x="10214" y="20027"/>
                </a:cubicBezTo>
                <a:cubicBezTo>
                  <a:pt x="10187" y="19947"/>
                  <a:pt x="10096" y="19803"/>
                  <a:pt x="10042" y="19690"/>
                </a:cubicBezTo>
                <a:cubicBezTo>
                  <a:pt x="10176" y="19669"/>
                  <a:pt x="10281" y="19642"/>
                  <a:pt x="10281" y="19609"/>
                </a:cubicBezTo>
                <a:cubicBezTo>
                  <a:pt x="10294" y="19174"/>
                  <a:pt x="10309" y="18942"/>
                  <a:pt x="10268" y="18287"/>
                </a:cubicBezTo>
                <a:cubicBezTo>
                  <a:pt x="10228" y="17798"/>
                  <a:pt x="10243" y="17454"/>
                  <a:pt x="10176" y="16944"/>
                </a:cubicBezTo>
                <a:cubicBezTo>
                  <a:pt x="10109" y="16390"/>
                  <a:pt x="10015" y="16449"/>
                  <a:pt x="9908" y="15896"/>
                </a:cubicBezTo>
                <a:cubicBezTo>
                  <a:pt x="9868" y="15660"/>
                  <a:pt x="9825" y="15434"/>
                  <a:pt x="9879" y="15193"/>
                </a:cubicBezTo>
                <a:cubicBezTo>
                  <a:pt x="9892" y="15101"/>
                  <a:pt x="9987" y="14456"/>
                  <a:pt x="10000" y="14365"/>
                </a:cubicBezTo>
                <a:cubicBezTo>
                  <a:pt x="10027" y="13312"/>
                  <a:pt x="10097" y="12899"/>
                  <a:pt x="10231" y="11852"/>
                </a:cubicBezTo>
                <a:cubicBezTo>
                  <a:pt x="10257" y="11766"/>
                  <a:pt x="10376" y="11717"/>
                  <a:pt x="10469" y="11803"/>
                </a:cubicBezTo>
                <a:cubicBezTo>
                  <a:pt x="11207" y="12464"/>
                  <a:pt x="11555" y="12812"/>
                  <a:pt x="12145" y="13452"/>
                </a:cubicBezTo>
                <a:cubicBezTo>
                  <a:pt x="12615" y="13962"/>
                  <a:pt x="13770" y="15290"/>
                  <a:pt x="13851" y="15532"/>
                </a:cubicBezTo>
                <a:cubicBezTo>
                  <a:pt x="13985" y="15978"/>
                  <a:pt x="14184" y="16417"/>
                  <a:pt x="14345" y="16965"/>
                </a:cubicBezTo>
                <a:cubicBezTo>
                  <a:pt x="14640" y="17948"/>
                  <a:pt x="15661" y="19270"/>
                  <a:pt x="15795" y="19517"/>
                </a:cubicBezTo>
                <a:cubicBezTo>
                  <a:pt x="15822" y="19565"/>
                  <a:pt x="15834" y="19592"/>
                  <a:pt x="15874" y="19630"/>
                </a:cubicBezTo>
                <a:cubicBezTo>
                  <a:pt x="15888" y="19640"/>
                  <a:pt x="16007" y="19658"/>
                  <a:pt x="16168" y="19663"/>
                </a:cubicBezTo>
                <a:cubicBezTo>
                  <a:pt x="16221" y="19851"/>
                  <a:pt x="16234" y="20173"/>
                  <a:pt x="15912" y="20420"/>
                </a:cubicBezTo>
                <a:cubicBezTo>
                  <a:pt x="15631" y="20641"/>
                  <a:pt x="16113" y="20946"/>
                  <a:pt x="16113" y="20946"/>
                </a:cubicBezTo>
                <a:cubicBezTo>
                  <a:pt x="16408" y="21042"/>
                  <a:pt x="16743" y="21091"/>
                  <a:pt x="17186" y="21080"/>
                </a:cubicBezTo>
                <a:cubicBezTo>
                  <a:pt x="17615" y="21075"/>
                  <a:pt x="17884" y="21161"/>
                  <a:pt x="17978" y="21187"/>
                </a:cubicBezTo>
                <a:cubicBezTo>
                  <a:pt x="18031" y="21204"/>
                  <a:pt x="18057" y="21209"/>
                  <a:pt x="18057" y="21209"/>
                </a:cubicBezTo>
                <a:cubicBezTo>
                  <a:pt x="18057" y="21209"/>
                  <a:pt x="19373" y="21440"/>
                  <a:pt x="20848" y="21344"/>
                </a:cubicBezTo>
                <a:cubicBezTo>
                  <a:pt x="21478" y="21317"/>
                  <a:pt x="21546" y="21161"/>
                  <a:pt x="21104" y="20946"/>
                </a:cubicBezTo>
                <a:cubicBezTo>
                  <a:pt x="20447" y="20618"/>
                  <a:pt x="19682" y="20571"/>
                  <a:pt x="19361" y="20367"/>
                </a:cubicBezTo>
                <a:cubicBezTo>
                  <a:pt x="18771" y="19991"/>
                  <a:pt x="18409" y="19910"/>
                  <a:pt x="18288" y="19620"/>
                </a:cubicBezTo>
                <a:cubicBezTo>
                  <a:pt x="18449" y="19598"/>
                  <a:pt x="18543" y="19583"/>
                  <a:pt x="18543" y="19583"/>
                </a:cubicBezTo>
                <a:cubicBezTo>
                  <a:pt x="18543" y="19583"/>
                  <a:pt x="18461" y="19087"/>
                  <a:pt x="18368" y="18765"/>
                </a:cubicBezTo>
                <a:cubicBezTo>
                  <a:pt x="18126" y="17922"/>
                  <a:pt x="18046" y="17332"/>
                  <a:pt x="17965" y="16870"/>
                </a:cubicBezTo>
                <a:cubicBezTo>
                  <a:pt x="17831" y="16053"/>
                  <a:pt x="17360" y="15671"/>
                  <a:pt x="17253" y="15402"/>
                </a:cubicBezTo>
                <a:cubicBezTo>
                  <a:pt x="16851" y="14452"/>
                  <a:pt x="16690" y="14372"/>
                  <a:pt x="16449" y="13378"/>
                </a:cubicBezTo>
                <a:cubicBezTo>
                  <a:pt x="16408" y="13195"/>
                  <a:pt x="16221" y="11911"/>
                  <a:pt x="15912" y="11159"/>
                </a:cubicBezTo>
                <a:cubicBezTo>
                  <a:pt x="15738" y="10734"/>
                  <a:pt x="15405" y="10370"/>
                  <a:pt x="15137" y="9967"/>
                </a:cubicBezTo>
                <a:cubicBezTo>
                  <a:pt x="15218" y="10096"/>
                  <a:pt x="15269" y="9913"/>
                  <a:pt x="15564" y="9886"/>
                </a:cubicBezTo>
                <a:cubicBezTo>
                  <a:pt x="16208" y="9832"/>
                  <a:pt x="16476" y="9686"/>
                  <a:pt x="16838" y="9498"/>
                </a:cubicBezTo>
                <a:cubicBezTo>
                  <a:pt x="17723" y="9020"/>
                  <a:pt x="20312" y="7812"/>
                  <a:pt x="20714" y="7469"/>
                </a:cubicBezTo>
                <a:cubicBezTo>
                  <a:pt x="20888" y="7318"/>
                  <a:pt x="21195" y="7000"/>
                  <a:pt x="21208" y="6839"/>
                </a:cubicBezTo>
                <a:cubicBezTo>
                  <a:pt x="21222" y="6646"/>
                  <a:pt x="20727" y="6421"/>
                  <a:pt x="20580" y="6292"/>
                </a:cubicBezTo>
                <a:cubicBezTo>
                  <a:pt x="20379" y="6120"/>
                  <a:pt x="19881" y="5825"/>
                  <a:pt x="19599" y="5669"/>
                </a:cubicBezTo>
                <a:cubicBezTo>
                  <a:pt x="18889" y="5277"/>
                  <a:pt x="18528" y="5179"/>
                  <a:pt x="17496" y="4690"/>
                </a:cubicBezTo>
                <a:cubicBezTo>
                  <a:pt x="17335" y="4615"/>
                  <a:pt x="16586" y="4008"/>
                  <a:pt x="15862" y="3884"/>
                </a:cubicBezTo>
                <a:cubicBezTo>
                  <a:pt x="15192" y="3766"/>
                  <a:pt x="13968" y="3767"/>
                  <a:pt x="13968" y="3767"/>
                </a:cubicBezTo>
                <a:cubicBezTo>
                  <a:pt x="14116" y="3536"/>
                  <a:pt x="13620" y="3418"/>
                  <a:pt x="13620" y="3149"/>
                </a:cubicBezTo>
                <a:cubicBezTo>
                  <a:pt x="13620" y="2607"/>
                  <a:pt x="15057" y="2853"/>
                  <a:pt x="13729" y="1365"/>
                </a:cubicBezTo>
                <a:cubicBezTo>
                  <a:pt x="13595" y="1220"/>
                  <a:pt x="13324" y="554"/>
                  <a:pt x="12426" y="334"/>
                </a:cubicBezTo>
                <a:cubicBezTo>
                  <a:pt x="12305" y="302"/>
                  <a:pt x="12051" y="279"/>
                  <a:pt x="11957" y="236"/>
                </a:cubicBezTo>
                <a:cubicBezTo>
                  <a:pt x="11796" y="172"/>
                  <a:pt x="11555" y="87"/>
                  <a:pt x="11219" y="38"/>
                </a:cubicBezTo>
                <a:cubicBezTo>
                  <a:pt x="11126" y="25"/>
                  <a:pt x="10968" y="9"/>
                  <a:pt x="10767" y="3"/>
                </a:cubicBezTo>
                <a:close/>
                <a:moveTo>
                  <a:pt x="15514" y="5645"/>
                </a:moveTo>
                <a:cubicBezTo>
                  <a:pt x="15647" y="5640"/>
                  <a:pt x="15796" y="5665"/>
                  <a:pt x="15967" y="5723"/>
                </a:cubicBezTo>
                <a:cubicBezTo>
                  <a:pt x="16731" y="5981"/>
                  <a:pt x="18812" y="6904"/>
                  <a:pt x="18812" y="7022"/>
                </a:cubicBezTo>
                <a:cubicBezTo>
                  <a:pt x="18812" y="7113"/>
                  <a:pt x="18490" y="7365"/>
                  <a:pt x="17806" y="7838"/>
                </a:cubicBezTo>
                <a:cubicBezTo>
                  <a:pt x="17350" y="8155"/>
                  <a:pt x="16894" y="8365"/>
                  <a:pt x="16264" y="8763"/>
                </a:cubicBezTo>
                <a:cubicBezTo>
                  <a:pt x="16224" y="8790"/>
                  <a:pt x="15967" y="8972"/>
                  <a:pt x="15686" y="8961"/>
                </a:cubicBezTo>
                <a:cubicBezTo>
                  <a:pt x="15686" y="8961"/>
                  <a:pt x="15299" y="8919"/>
                  <a:pt x="14923" y="8817"/>
                </a:cubicBezTo>
                <a:cubicBezTo>
                  <a:pt x="14575" y="8720"/>
                  <a:pt x="14186" y="8736"/>
                  <a:pt x="14186" y="8758"/>
                </a:cubicBezTo>
                <a:cubicBezTo>
                  <a:pt x="14186" y="8763"/>
                  <a:pt x="13824" y="8521"/>
                  <a:pt x="13851" y="8021"/>
                </a:cubicBezTo>
                <a:cubicBezTo>
                  <a:pt x="13891" y="7054"/>
                  <a:pt x="14277" y="6722"/>
                  <a:pt x="14559" y="6340"/>
                </a:cubicBezTo>
                <a:cubicBezTo>
                  <a:pt x="14861" y="5938"/>
                  <a:pt x="15116" y="5661"/>
                  <a:pt x="15514" y="5645"/>
                </a:cubicBezTo>
                <a:close/>
                <a:moveTo>
                  <a:pt x="5395" y="5887"/>
                </a:moveTo>
                <a:cubicBezTo>
                  <a:pt x="5545" y="5876"/>
                  <a:pt x="5689" y="5902"/>
                  <a:pt x="5722" y="6028"/>
                </a:cubicBezTo>
                <a:cubicBezTo>
                  <a:pt x="5749" y="6120"/>
                  <a:pt x="5832" y="6280"/>
                  <a:pt x="5886" y="6414"/>
                </a:cubicBezTo>
                <a:cubicBezTo>
                  <a:pt x="6060" y="6844"/>
                  <a:pt x="6366" y="6931"/>
                  <a:pt x="6393" y="7210"/>
                </a:cubicBezTo>
                <a:cubicBezTo>
                  <a:pt x="6527" y="8430"/>
                  <a:pt x="5806" y="8382"/>
                  <a:pt x="5404" y="8919"/>
                </a:cubicBezTo>
                <a:cubicBezTo>
                  <a:pt x="5337" y="8903"/>
                  <a:pt x="4707" y="8988"/>
                  <a:pt x="4130" y="9095"/>
                </a:cubicBezTo>
                <a:cubicBezTo>
                  <a:pt x="3419" y="8778"/>
                  <a:pt x="3068" y="7651"/>
                  <a:pt x="2559" y="7281"/>
                </a:cubicBezTo>
                <a:cubicBezTo>
                  <a:pt x="2291" y="7082"/>
                  <a:pt x="3164" y="6834"/>
                  <a:pt x="3807" y="6544"/>
                </a:cubicBezTo>
                <a:cubicBezTo>
                  <a:pt x="4304" y="6323"/>
                  <a:pt x="4516" y="6228"/>
                  <a:pt x="5052" y="5964"/>
                </a:cubicBezTo>
                <a:cubicBezTo>
                  <a:pt x="5092" y="5946"/>
                  <a:pt x="5246" y="5898"/>
                  <a:pt x="5395" y="5887"/>
                </a:cubicBezTo>
                <a:close/>
              </a:path>
            </a:pathLst>
          </a:custGeom>
          <a:solidFill>
            <a:srgbClr val="092A6C"/>
          </a:solidFill>
          <a:ln w="25400">
            <a:solidFill>
              <a:schemeClr val="accent1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18" name="Идущая женщина"/>
          <p:cNvSpPr/>
          <p:nvPr/>
        </p:nvSpPr>
        <p:spPr>
          <a:xfrm>
            <a:off x="1810940" y="8134996"/>
            <a:ext cx="518583" cy="1121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7" h="21576" extrusionOk="0">
                <a:moveTo>
                  <a:pt x="11511" y="1"/>
                </a:moveTo>
                <a:cubicBezTo>
                  <a:pt x="11778" y="7"/>
                  <a:pt x="12036" y="26"/>
                  <a:pt x="12226" y="69"/>
                </a:cubicBezTo>
                <a:cubicBezTo>
                  <a:pt x="12273" y="80"/>
                  <a:pt x="12354" y="84"/>
                  <a:pt x="12389" y="79"/>
                </a:cubicBezTo>
                <a:cubicBezTo>
                  <a:pt x="12597" y="30"/>
                  <a:pt x="12853" y="53"/>
                  <a:pt x="13061" y="96"/>
                </a:cubicBezTo>
                <a:cubicBezTo>
                  <a:pt x="13408" y="166"/>
                  <a:pt x="15096" y="580"/>
                  <a:pt x="15663" y="2041"/>
                </a:cubicBezTo>
                <a:cubicBezTo>
                  <a:pt x="15940" y="2763"/>
                  <a:pt x="15686" y="2892"/>
                  <a:pt x="16009" y="3258"/>
                </a:cubicBezTo>
                <a:cubicBezTo>
                  <a:pt x="16310" y="3603"/>
                  <a:pt x="16611" y="3938"/>
                  <a:pt x="16472" y="4396"/>
                </a:cubicBezTo>
                <a:cubicBezTo>
                  <a:pt x="16379" y="4698"/>
                  <a:pt x="15836" y="4957"/>
                  <a:pt x="15836" y="4962"/>
                </a:cubicBezTo>
                <a:cubicBezTo>
                  <a:pt x="16414" y="5501"/>
                  <a:pt x="17165" y="6928"/>
                  <a:pt x="17408" y="7424"/>
                </a:cubicBezTo>
                <a:cubicBezTo>
                  <a:pt x="17651" y="7920"/>
                  <a:pt x="17858" y="8372"/>
                  <a:pt x="18170" y="9988"/>
                </a:cubicBezTo>
                <a:cubicBezTo>
                  <a:pt x="18216" y="10247"/>
                  <a:pt x="18286" y="10431"/>
                  <a:pt x="18401" y="10630"/>
                </a:cubicBezTo>
                <a:cubicBezTo>
                  <a:pt x="18471" y="10732"/>
                  <a:pt x="18944" y="10899"/>
                  <a:pt x="19106" y="11066"/>
                </a:cubicBezTo>
                <a:cubicBezTo>
                  <a:pt x="19222" y="11179"/>
                  <a:pt x="19385" y="11524"/>
                  <a:pt x="19431" y="11708"/>
                </a:cubicBezTo>
                <a:cubicBezTo>
                  <a:pt x="19454" y="11815"/>
                  <a:pt x="19417" y="11853"/>
                  <a:pt x="19348" y="11950"/>
                </a:cubicBezTo>
                <a:cubicBezTo>
                  <a:pt x="19313" y="12004"/>
                  <a:pt x="19314" y="11993"/>
                  <a:pt x="19222" y="12031"/>
                </a:cubicBezTo>
                <a:cubicBezTo>
                  <a:pt x="19175" y="12053"/>
                  <a:pt x="19105" y="12032"/>
                  <a:pt x="19117" y="12048"/>
                </a:cubicBezTo>
                <a:cubicBezTo>
                  <a:pt x="19128" y="12075"/>
                  <a:pt x="19024" y="12224"/>
                  <a:pt x="18886" y="12230"/>
                </a:cubicBezTo>
                <a:cubicBezTo>
                  <a:pt x="18724" y="12235"/>
                  <a:pt x="18667" y="12241"/>
                  <a:pt x="18575" y="12305"/>
                </a:cubicBezTo>
                <a:cubicBezTo>
                  <a:pt x="18355" y="12446"/>
                  <a:pt x="18078" y="12467"/>
                  <a:pt x="17986" y="12381"/>
                </a:cubicBezTo>
                <a:cubicBezTo>
                  <a:pt x="17859" y="12263"/>
                  <a:pt x="17835" y="12149"/>
                  <a:pt x="17823" y="12139"/>
                </a:cubicBezTo>
                <a:cubicBezTo>
                  <a:pt x="17789" y="12085"/>
                  <a:pt x="17799" y="12075"/>
                  <a:pt x="17776" y="12102"/>
                </a:cubicBezTo>
                <a:cubicBezTo>
                  <a:pt x="17672" y="12247"/>
                  <a:pt x="17432" y="12317"/>
                  <a:pt x="17339" y="12193"/>
                </a:cubicBezTo>
                <a:cubicBezTo>
                  <a:pt x="17304" y="12139"/>
                  <a:pt x="17374" y="12144"/>
                  <a:pt x="17339" y="12053"/>
                </a:cubicBezTo>
                <a:cubicBezTo>
                  <a:pt x="17316" y="11977"/>
                  <a:pt x="17200" y="11740"/>
                  <a:pt x="17061" y="11438"/>
                </a:cubicBezTo>
                <a:cubicBezTo>
                  <a:pt x="16922" y="11142"/>
                  <a:pt x="17025" y="10895"/>
                  <a:pt x="17072" y="10674"/>
                </a:cubicBezTo>
                <a:cubicBezTo>
                  <a:pt x="17095" y="10571"/>
                  <a:pt x="16700" y="10005"/>
                  <a:pt x="16515" y="9719"/>
                </a:cubicBezTo>
                <a:cubicBezTo>
                  <a:pt x="16330" y="9433"/>
                  <a:pt x="15952" y="8588"/>
                  <a:pt x="15778" y="8195"/>
                </a:cubicBezTo>
                <a:cubicBezTo>
                  <a:pt x="15605" y="7796"/>
                  <a:pt x="15081" y="7425"/>
                  <a:pt x="14839" y="7198"/>
                </a:cubicBezTo>
                <a:cubicBezTo>
                  <a:pt x="14758" y="7408"/>
                  <a:pt x="14690" y="7806"/>
                  <a:pt x="14817" y="8210"/>
                </a:cubicBezTo>
                <a:cubicBezTo>
                  <a:pt x="15037" y="8911"/>
                  <a:pt x="16032" y="9639"/>
                  <a:pt x="16020" y="9628"/>
                </a:cubicBezTo>
                <a:lnTo>
                  <a:pt x="15926" y="9731"/>
                </a:lnTo>
                <a:cubicBezTo>
                  <a:pt x="16019" y="9865"/>
                  <a:pt x="16218" y="10053"/>
                  <a:pt x="16241" y="10307"/>
                </a:cubicBezTo>
                <a:cubicBezTo>
                  <a:pt x="16275" y="11007"/>
                  <a:pt x="15800" y="11481"/>
                  <a:pt x="15800" y="11573"/>
                </a:cubicBezTo>
                <a:cubicBezTo>
                  <a:pt x="15800" y="11697"/>
                  <a:pt x="16125" y="12462"/>
                  <a:pt x="16356" y="13243"/>
                </a:cubicBezTo>
                <a:cubicBezTo>
                  <a:pt x="16437" y="13534"/>
                  <a:pt x="16448" y="14849"/>
                  <a:pt x="16772" y="15291"/>
                </a:cubicBezTo>
                <a:cubicBezTo>
                  <a:pt x="17015" y="15636"/>
                  <a:pt x="17708" y="15793"/>
                  <a:pt x="18401" y="16763"/>
                </a:cubicBezTo>
                <a:cubicBezTo>
                  <a:pt x="18945" y="17528"/>
                  <a:pt x="20426" y="19521"/>
                  <a:pt x="20472" y="19602"/>
                </a:cubicBezTo>
                <a:cubicBezTo>
                  <a:pt x="20495" y="19645"/>
                  <a:pt x="20331" y="19666"/>
                  <a:pt x="20331" y="19666"/>
                </a:cubicBezTo>
                <a:cubicBezTo>
                  <a:pt x="20366" y="19784"/>
                  <a:pt x="20830" y="19952"/>
                  <a:pt x="20992" y="20055"/>
                </a:cubicBezTo>
                <a:cubicBezTo>
                  <a:pt x="21293" y="20243"/>
                  <a:pt x="21314" y="20318"/>
                  <a:pt x="21371" y="20469"/>
                </a:cubicBezTo>
                <a:cubicBezTo>
                  <a:pt x="21429" y="20609"/>
                  <a:pt x="21443" y="20674"/>
                  <a:pt x="21223" y="20733"/>
                </a:cubicBezTo>
                <a:cubicBezTo>
                  <a:pt x="21015" y="20792"/>
                  <a:pt x="20310" y="21019"/>
                  <a:pt x="20125" y="21003"/>
                </a:cubicBezTo>
                <a:cubicBezTo>
                  <a:pt x="19605" y="20959"/>
                  <a:pt x="18805" y="21370"/>
                  <a:pt x="18365" y="21477"/>
                </a:cubicBezTo>
                <a:cubicBezTo>
                  <a:pt x="17972" y="21596"/>
                  <a:pt x="17581" y="21573"/>
                  <a:pt x="17119" y="21573"/>
                </a:cubicBezTo>
                <a:cubicBezTo>
                  <a:pt x="16517" y="21579"/>
                  <a:pt x="16147" y="21573"/>
                  <a:pt x="15673" y="21573"/>
                </a:cubicBezTo>
                <a:cubicBezTo>
                  <a:pt x="15407" y="21573"/>
                  <a:pt x="15325" y="21488"/>
                  <a:pt x="15464" y="21380"/>
                </a:cubicBezTo>
                <a:cubicBezTo>
                  <a:pt x="15556" y="21304"/>
                  <a:pt x="16645" y="21084"/>
                  <a:pt x="16703" y="21073"/>
                </a:cubicBezTo>
                <a:cubicBezTo>
                  <a:pt x="17050" y="20960"/>
                  <a:pt x="17617" y="20555"/>
                  <a:pt x="17917" y="20415"/>
                </a:cubicBezTo>
                <a:cubicBezTo>
                  <a:pt x="18079" y="20345"/>
                  <a:pt x="18343" y="20253"/>
                  <a:pt x="18412" y="20146"/>
                </a:cubicBezTo>
                <a:cubicBezTo>
                  <a:pt x="18435" y="20119"/>
                  <a:pt x="18368" y="19947"/>
                  <a:pt x="18380" y="19947"/>
                </a:cubicBezTo>
                <a:cubicBezTo>
                  <a:pt x="18380" y="19947"/>
                  <a:pt x="18273" y="19974"/>
                  <a:pt x="18123" y="19947"/>
                </a:cubicBezTo>
                <a:cubicBezTo>
                  <a:pt x="18077" y="19941"/>
                  <a:pt x="17857" y="19688"/>
                  <a:pt x="17545" y="19435"/>
                </a:cubicBezTo>
                <a:cubicBezTo>
                  <a:pt x="16759" y="18788"/>
                  <a:pt x="16980" y="18918"/>
                  <a:pt x="15673" y="17706"/>
                </a:cubicBezTo>
                <a:cubicBezTo>
                  <a:pt x="15269" y="17328"/>
                  <a:pt x="14402" y="16644"/>
                  <a:pt x="13986" y="16283"/>
                </a:cubicBezTo>
                <a:cubicBezTo>
                  <a:pt x="13755" y="16083"/>
                  <a:pt x="13151" y="15334"/>
                  <a:pt x="12862" y="15027"/>
                </a:cubicBezTo>
                <a:cubicBezTo>
                  <a:pt x="12712" y="14865"/>
                  <a:pt x="12171" y="14116"/>
                  <a:pt x="11905" y="13567"/>
                </a:cubicBezTo>
                <a:cubicBezTo>
                  <a:pt x="11847" y="13453"/>
                  <a:pt x="11810" y="13539"/>
                  <a:pt x="11648" y="13658"/>
                </a:cubicBezTo>
                <a:cubicBezTo>
                  <a:pt x="11544" y="13733"/>
                  <a:pt x="9708" y="14838"/>
                  <a:pt x="9130" y="15399"/>
                </a:cubicBezTo>
                <a:cubicBezTo>
                  <a:pt x="8968" y="15555"/>
                  <a:pt x="8817" y="15716"/>
                  <a:pt x="8794" y="15889"/>
                </a:cubicBezTo>
                <a:cubicBezTo>
                  <a:pt x="8620" y="16869"/>
                  <a:pt x="8583" y="17452"/>
                  <a:pt x="8133" y="18012"/>
                </a:cubicBezTo>
                <a:cubicBezTo>
                  <a:pt x="7705" y="18551"/>
                  <a:pt x="6481" y="20200"/>
                  <a:pt x="6434" y="20243"/>
                </a:cubicBezTo>
                <a:cubicBezTo>
                  <a:pt x="6388" y="20286"/>
                  <a:pt x="6387" y="20357"/>
                  <a:pt x="6283" y="20346"/>
                </a:cubicBezTo>
                <a:cubicBezTo>
                  <a:pt x="6121" y="20330"/>
                  <a:pt x="6077" y="20319"/>
                  <a:pt x="6077" y="20319"/>
                </a:cubicBezTo>
                <a:cubicBezTo>
                  <a:pt x="6065" y="20341"/>
                  <a:pt x="6006" y="20475"/>
                  <a:pt x="6030" y="20674"/>
                </a:cubicBezTo>
                <a:cubicBezTo>
                  <a:pt x="6064" y="20874"/>
                  <a:pt x="6111" y="20944"/>
                  <a:pt x="6077" y="21127"/>
                </a:cubicBezTo>
                <a:cubicBezTo>
                  <a:pt x="6019" y="21413"/>
                  <a:pt x="5892" y="21461"/>
                  <a:pt x="5661" y="21568"/>
                </a:cubicBezTo>
                <a:cubicBezTo>
                  <a:pt x="5615" y="21585"/>
                  <a:pt x="4861" y="21536"/>
                  <a:pt x="4537" y="21514"/>
                </a:cubicBezTo>
                <a:cubicBezTo>
                  <a:pt x="4468" y="21509"/>
                  <a:pt x="4365" y="21418"/>
                  <a:pt x="4169" y="21407"/>
                </a:cubicBezTo>
                <a:cubicBezTo>
                  <a:pt x="3753" y="21385"/>
                  <a:pt x="3219" y="21440"/>
                  <a:pt x="2340" y="21343"/>
                </a:cubicBezTo>
                <a:cubicBezTo>
                  <a:pt x="1392" y="21235"/>
                  <a:pt x="1093" y="21180"/>
                  <a:pt x="584" y="21062"/>
                </a:cubicBezTo>
                <a:cubicBezTo>
                  <a:pt x="-40" y="20884"/>
                  <a:pt x="-157" y="20680"/>
                  <a:pt x="201" y="20615"/>
                </a:cubicBezTo>
                <a:cubicBezTo>
                  <a:pt x="375" y="20583"/>
                  <a:pt x="757" y="20631"/>
                  <a:pt x="1173" y="20615"/>
                </a:cubicBezTo>
                <a:cubicBezTo>
                  <a:pt x="1613" y="20594"/>
                  <a:pt x="2816" y="20502"/>
                  <a:pt x="3302" y="20427"/>
                </a:cubicBezTo>
                <a:cubicBezTo>
                  <a:pt x="3440" y="20405"/>
                  <a:pt x="3557" y="20400"/>
                  <a:pt x="3695" y="20319"/>
                </a:cubicBezTo>
                <a:cubicBezTo>
                  <a:pt x="3730" y="20297"/>
                  <a:pt x="3845" y="20243"/>
                  <a:pt x="3880" y="20221"/>
                </a:cubicBezTo>
                <a:cubicBezTo>
                  <a:pt x="3903" y="20205"/>
                  <a:pt x="4088" y="20049"/>
                  <a:pt x="4111" y="20028"/>
                </a:cubicBezTo>
                <a:cubicBezTo>
                  <a:pt x="3938" y="19995"/>
                  <a:pt x="3903" y="19984"/>
                  <a:pt x="3938" y="19925"/>
                </a:cubicBezTo>
                <a:cubicBezTo>
                  <a:pt x="3984" y="19833"/>
                  <a:pt x="4988" y="17203"/>
                  <a:pt x="5415" y="15894"/>
                </a:cubicBezTo>
                <a:cubicBezTo>
                  <a:pt x="5462" y="15737"/>
                  <a:pt x="5521" y="15577"/>
                  <a:pt x="5567" y="15426"/>
                </a:cubicBezTo>
                <a:cubicBezTo>
                  <a:pt x="5660" y="15092"/>
                  <a:pt x="5671" y="14854"/>
                  <a:pt x="5856" y="14574"/>
                </a:cubicBezTo>
                <a:cubicBezTo>
                  <a:pt x="6053" y="14272"/>
                  <a:pt x="7291" y="12597"/>
                  <a:pt x="8505" y="11320"/>
                </a:cubicBezTo>
                <a:cubicBezTo>
                  <a:pt x="8979" y="10825"/>
                  <a:pt x="9569" y="10457"/>
                  <a:pt x="9650" y="9724"/>
                </a:cubicBezTo>
                <a:cubicBezTo>
                  <a:pt x="9685" y="9390"/>
                  <a:pt x="9555" y="9057"/>
                  <a:pt x="9509" y="8901"/>
                </a:cubicBezTo>
                <a:cubicBezTo>
                  <a:pt x="9440" y="8669"/>
                  <a:pt x="9303" y="8389"/>
                  <a:pt x="9303" y="8389"/>
                </a:cubicBezTo>
                <a:cubicBezTo>
                  <a:pt x="9303" y="8389"/>
                  <a:pt x="9289" y="8502"/>
                  <a:pt x="9047" y="8609"/>
                </a:cubicBezTo>
                <a:cubicBezTo>
                  <a:pt x="8804" y="8717"/>
                  <a:pt x="8806" y="8711"/>
                  <a:pt x="8494" y="8835"/>
                </a:cubicBezTo>
                <a:cubicBezTo>
                  <a:pt x="7789" y="9126"/>
                  <a:pt x="5048" y="9865"/>
                  <a:pt x="5025" y="9956"/>
                </a:cubicBezTo>
                <a:cubicBezTo>
                  <a:pt x="5002" y="10053"/>
                  <a:pt x="4700" y="10259"/>
                  <a:pt x="4353" y="10382"/>
                </a:cubicBezTo>
                <a:cubicBezTo>
                  <a:pt x="4006" y="10501"/>
                  <a:pt x="3891" y="10516"/>
                  <a:pt x="3822" y="10581"/>
                </a:cubicBezTo>
                <a:cubicBezTo>
                  <a:pt x="3741" y="10673"/>
                  <a:pt x="3255" y="10711"/>
                  <a:pt x="3128" y="10728"/>
                </a:cubicBezTo>
                <a:cubicBezTo>
                  <a:pt x="2851" y="10760"/>
                  <a:pt x="2515" y="10489"/>
                  <a:pt x="2319" y="10478"/>
                </a:cubicBezTo>
                <a:cubicBezTo>
                  <a:pt x="2192" y="10468"/>
                  <a:pt x="2053" y="10398"/>
                  <a:pt x="2030" y="10253"/>
                </a:cubicBezTo>
                <a:cubicBezTo>
                  <a:pt x="2018" y="10167"/>
                  <a:pt x="2017" y="10000"/>
                  <a:pt x="2214" y="9929"/>
                </a:cubicBezTo>
                <a:cubicBezTo>
                  <a:pt x="2422" y="9859"/>
                  <a:pt x="2770" y="9736"/>
                  <a:pt x="3013" y="9704"/>
                </a:cubicBezTo>
                <a:cubicBezTo>
                  <a:pt x="3232" y="9672"/>
                  <a:pt x="3543" y="9649"/>
                  <a:pt x="4017" y="9535"/>
                </a:cubicBezTo>
                <a:cubicBezTo>
                  <a:pt x="4387" y="9444"/>
                  <a:pt x="4516" y="9390"/>
                  <a:pt x="4852" y="9207"/>
                </a:cubicBezTo>
                <a:cubicBezTo>
                  <a:pt x="7002" y="8065"/>
                  <a:pt x="7809" y="7769"/>
                  <a:pt x="8075" y="7688"/>
                </a:cubicBezTo>
                <a:cubicBezTo>
                  <a:pt x="8260" y="7634"/>
                  <a:pt x="8469" y="7472"/>
                  <a:pt x="8642" y="7272"/>
                </a:cubicBezTo>
                <a:cubicBezTo>
                  <a:pt x="8642" y="7251"/>
                  <a:pt x="8503" y="6724"/>
                  <a:pt x="8295" y="6476"/>
                </a:cubicBezTo>
                <a:cubicBezTo>
                  <a:pt x="8191" y="6347"/>
                  <a:pt x="8145" y="6120"/>
                  <a:pt x="8179" y="6018"/>
                </a:cubicBezTo>
                <a:cubicBezTo>
                  <a:pt x="8237" y="5856"/>
                  <a:pt x="8318" y="5743"/>
                  <a:pt x="8537" y="5619"/>
                </a:cubicBezTo>
                <a:cubicBezTo>
                  <a:pt x="9000" y="5371"/>
                  <a:pt x="9384" y="5118"/>
                  <a:pt x="9881" y="4881"/>
                </a:cubicBezTo>
                <a:cubicBezTo>
                  <a:pt x="9939" y="4854"/>
                  <a:pt x="10263" y="4606"/>
                  <a:pt x="10344" y="4504"/>
                </a:cubicBezTo>
                <a:cubicBezTo>
                  <a:pt x="10483" y="4332"/>
                  <a:pt x="10537" y="4142"/>
                  <a:pt x="10850" y="4007"/>
                </a:cubicBezTo>
                <a:cubicBezTo>
                  <a:pt x="10896" y="3986"/>
                  <a:pt x="10978" y="3921"/>
                  <a:pt x="11001" y="3894"/>
                </a:cubicBezTo>
                <a:cubicBezTo>
                  <a:pt x="11082" y="3771"/>
                  <a:pt x="10980" y="3619"/>
                  <a:pt x="10922" y="3500"/>
                </a:cubicBezTo>
                <a:cubicBezTo>
                  <a:pt x="10829" y="3306"/>
                  <a:pt x="10771" y="3254"/>
                  <a:pt x="10528" y="3130"/>
                </a:cubicBezTo>
                <a:cubicBezTo>
                  <a:pt x="10470" y="3098"/>
                  <a:pt x="10332" y="3065"/>
                  <a:pt x="10123" y="3076"/>
                </a:cubicBezTo>
                <a:cubicBezTo>
                  <a:pt x="9742" y="3098"/>
                  <a:pt x="9662" y="3119"/>
                  <a:pt x="9303" y="3086"/>
                </a:cubicBezTo>
                <a:cubicBezTo>
                  <a:pt x="8968" y="3059"/>
                  <a:pt x="8945" y="2898"/>
                  <a:pt x="8956" y="2817"/>
                </a:cubicBezTo>
                <a:cubicBezTo>
                  <a:pt x="8991" y="2634"/>
                  <a:pt x="8644" y="2704"/>
                  <a:pt x="8841" y="2520"/>
                </a:cubicBezTo>
                <a:cubicBezTo>
                  <a:pt x="8864" y="2499"/>
                  <a:pt x="8632" y="2504"/>
                  <a:pt x="8678" y="2391"/>
                </a:cubicBezTo>
                <a:cubicBezTo>
                  <a:pt x="8736" y="2245"/>
                  <a:pt x="8701" y="2187"/>
                  <a:pt x="8562" y="2165"/>
                </a:cubicBezTo>
                <a:cubicBezTo>
                  <a:pt x="8285" y="2122"/>
                  <a:pt x="8249" y="1997"/>
                  <a:pt x="8353" y="1938"/>
                </a:cubicBezTo>
                <a:cubicBezTo>
                  <a:pt x="8445" y="1889"/>
                  <a:pt x="8517" y="1847"/>
                  <a:pt x="8609" y="1798"/>
                </a:cubicBezTo>
                <a:cubicBezTo>
                  <a:pt x="8679" y="1766"/>
                  <a:pt x="8734" y="1723"/>
                  <a:pt x="8758" y="1680"/>
                </a:cubicBezTo>
                <a:cubicBezTo>
                  <a:pt x="8839" y="1519"/>
                  <a:pt x="8745" y="1336"/>
                  <a:pt x="8768" y="1163"/>
                </a:cubicBezTo>
                <a:cubicBezTo>
                  <a:pt x="8815" y="808"/>
                  <a:pt x="8989" y="726"/>
                  <a:pt x="9162" y="554"/>
                </a:cubicBezTo>
                <a:cubicBezTo>
                  <a:pt x="9162" y="489"/>
                  <a:pt x="9185" y="397"/>
                  <a:pt x="9231" y="370"/>
                </a:cubicBezTo>
                <a:cubicBezTo>
                  <a:pt x="9555" y="155"/>
                  <a:pt x="10179" y="42"/>
                  <a:pt x="10734" y="15"/>
                </a:cubicBezTo>
                <a:cubicBezTo>
                  <a:pt x="10965" y="4"/>
                  <a:pt x="11244" y="-4"/>
                  <a:pt x="11511" y="1"/>
                </a:cubicBezTo>
                <a:close/>
              </a:path>
            </a:pathLst>
          </a:custGeom>
          <a:solidFill>
            <a:schemeClr val="accent2"/>
          </a:solidFill>
          <a:ln w="25400">
            <a:solidFill>
              <a:srgbClr val="717342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092A6C"/>
                </a:solidFill>
              </a:defRPr>
            </a:pPr>
            <a:endParaRPr/>
          </a:p>
        </p:txBody>
      </p:sp>
      <p:sp>
        <p:nvSpPr>
          <p:cNvPr id="319" name="Идущий мужчина"/>
          <p:cNvSpPr/>
          <p:nvPr/>
        </p:nvSpPr>
        <p:spPr>
          <a:xfrm>
            <a:off x="9247934" y="8196026"/>
            <a:ext cx="498948" cy="1107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0" h="21577" extrusionOk="0">
                <a:moveTo>
                  <a:pt x="11779" y="0"/>
                </a:moveTo>
                <a:cubicBezTo>
                  <a:pt x="11976" y="1"/>
                  <a:pt x="12105" y="9"/>
                  <a:pt x="12117" y="10"/>
                </a:cubicBezTo>
                <a:cubicBezTo>
                  <a:pt x="13645" y="183"/>
                  <a:pt x="14630" y="741"/>
                  <a:pt x="14607" y="1401"/>
                </a:cubicBezTo>
                <a:cubicBezTo>
                  <a:pt x="14595" y="1769"/>
                  <a:pt x="14491" y="1889"/>
                  <a:pt x="14232" y="2154"/>
                </a:cubicBezTo>
                <a:cubicBezTo>
                  <a:pt x="14068" y="2322"/>
                  <a:pt x="13632" y="2603"/>
                  <a:pt x="13597" y="2652"/>
                </a:cubicBezTo>
                <a:cubicBezTo>
                  <a:pt x="13491" y="2798"/>
                  <a:pt x="13421" y="2821"/>
                  <a:pt x="13645" y="2983"/>
                </a:cubicBezTo>
                <a:cubicBezTo>
                  <a:pt x="13668" y="2999"/>
                  <a:pt x="14089" y="3037"/>
                  <a:pt x="14089" y="3048"/>
                </a:cubicBezTo>
                <a:lnTo>
                  <a:pt x="14324" y="3232"/>
                </a:lnTo>
                <a:cubicBezTo>
                  <a:pt x="16627" y="3887"/>
                  <a:pt x="16381" y="3850"/>
                  <a:pt x="17074" y="4797"/>
                </a:cubicBezTo>
                <a:cubicBezTo>
                  <a:pt x="17345" y="5171"/>
                  <a:pt x="18178" y="6761"/>
                  <a:pt x="18437" y="6821"/>
                </a:cubicBezTo>
                <a:cubicBezTo>
                  <a:pt x="18672" y="6870"/>
                  <a:pt x="18719" y="6957"/>
                  <a:pt x="18731" y="7033"/>
                </a:cubicBezTo>
                <a:cubicBezTo>
                  <a:pt x="18766" y="7303"/>
                  <a:pt x="18897" y="7440"/>
                  <a:pt x="18826" y="7640"/>
                </a:cubicBezTo>
                <a:cubicBezTo>
                  <a:pt x="18803" y="7721"/>
                  <a:pt x="18756" y="7759"/>
                  <a:pt x="18639" y="7780"/>
                </a:cubicBezTo>
                <a:cubicBezTo>
                  <a:pt x="18886" y="8885"/>
                  <a:pt x="18662" y="9838"/>
                  <a:pt x="18767" y="10407"/>
                </a:cubicBezTo>
                <a:cubicBezTo>
                  <a:pt x="18779" y="10472"/>
                  <a:pt x="18836" y="10537"/>
                  <a:pt x="18918" y="10591"/>
                </a:cubicBezTo>
                <a:cubicBezTo>
                  <a:pt x="19329" y="10840"/>
                  <a:pt x="19472" y="11051"/>
                  <a:pt x="19531" y="11484"/>
                </a:cubicBezTo>
                <a:cubicBezTo>
                  <a:pt x="19566" y="11734"/>
                  <a:pt x="19237" y="11734"/>
                  <a:pt x="19296" y="11864"/>
                </a:cubicBezTo>
                <a:cubicBezTo>
                  <a:pt x="19355" y="11993"/>
                  <a:pt x="19215" y="12063"/>
                  <a:pt x="19109" y="12144"/>
                </a:cubicBezTo>
                <a:cubicBezTo>
                  <a:pt x="19074" y="12177"/>
                  <a:pt x="19024" y="12188"/>
                  <a:pt x="18977" y="12193"/>
                </a:cubicBezTo>
                <a:cubicBezTo>
                  <a:pt x="18883" y="12204"/>
                  <a:pt x="18778" y="12225"/>
                  <a:pt x="18720" y="12258"/>
                </a:cubicBezTo>
                <a:cubicBezTo>
                  <a:pt x="18649" y="12296"/>
                  <a:pt x="18555" y="12333"/>
                  <a:pt x="18426" y="12344"/>
                </a:cubicBezTo>
                <a:cubicBezTo>
                  <a:pt x="18179" y="12371"/>
                  <a:pt x="17967" y="12019"/>
                  <a:pt x="17967" y="12019"/>
                </a:cubicBezTo>
                <a:cubicBezTo>
                  <a:pt x="17920" y="12165"/>
                  <a:pt x="17392" y="12215"/>
                  <a:pt x="17427" y="12090"/>
                </a:cubicBezTo>
                <a:cubicBezTo>
                  <a:pt x="17521" y="11830"/>
                  <a:pt x="17182" y="11684"/>
                  <a:pt x="17052" y="11224"/>
                </a:cubicBezTo>
                <a:cubicBezTo>
                  <a:pt x="16982" y="10980"/>
                  <a:pt x="17109" y="10764"/>
                  <a:pt x="17262" y="10596"/>
                </a:cubicBezTo>
                <a:cubicBezTo>
                  <a:pt x="17132" y="9990"/>
                  <a:pt x="16463" y="8326"/>
                  <a:pt x="16263" y="8012"/>
                </a:cubicBezTo>
                <a:cubicBezTo>
                  <a:pt x="16098" y="8001"/>
                  <a:pt x="16121" y="7915"/>
                  <a:pt x="16039" y="7764"/>
                </a:cubicBezTo>
                <a:cubicBezTo>
                  <a:pt x="16004" y="7693"/>
                  <a:pt x="15852" y="8680"/>
                  <a:pt x="15782" y="9671"/>
                </a:cubicBezTo>
                <a:cubicBezTo>
                  <a:pt x="15746" y="10147"/>
                  <a:pt x="16662" y="10775"/>
                  <a:pt x="15569" y="11652"/>
                </a:cubicBezTo>
                <a:cubicBezTo>
                  <a:pt x="15439" y="11755"/>
                  <a:pt x="15395" y="11868"/>
                  <a:pt x="15418" y="11982"/>
                </a:cubicBezTo>
                <a:cubicBezTo>
                  <a:pt x="15806" y="13693"/>
                  <a:pt x="15959" y="15063"/>
                  <a:pt x="16123" y="15551"/>
                </a:cubicBezTo>
                <a:cubicBezTo>
                  <a:pt x="16170" y="15686"/>
                  <a:pt x="16347" y="16071"/>
                  <a:pt x="16476" y="16195"/>
                </a:cubicBezTo>
                <a:cubicBezTo>
                  <a:pt x="16805" y="16417"/>
                  <a:pt x="17214" y="16752"/>
                  <a:pt x="17214" y="16757"/>
                </a:cubicBezTo>
                <a:cubicBezTo>
                  <a:pt x="18119" y="17504"/>
                  <a:pt x="18824" y="18382"/>
                  <a:pt x="19329" y="18972"/>
                </a:cubicBezTo>
                <a:lnTo>
                  <a:pt x="19942" y="19573"/>
                </a:lnTo>
                <a:cubicBezTo>
                  <a:pt x="19954" y="19584"/>
                  <a:pt x="19953" y="19596"/>
                  <a:pt x="19964" y="19607"/>
                </a:cubicBezTo>
                <a:cubicBezTo>
                  <a:pt x="20023" y="19655"/>
                  <a:pt x="20000" y="19692"/>
                  <a:pt x="20071" y="19789"/>
                </a:cubicBezTo>
                <a:cubicBezTo>
                  <a:pt x="20141" y="19887"/>
                  <a:pt x="21459" y="20554"/>
                  <a:pt x="20989" y="20744"/>
                </a:cubicBezTo>
                <a:cubicBezTo>
                  <a:pt x="20014" y="21134"/>
                  <a:pt x="19953" y="20993"/>
                  <a:pt x="19142" y="21285"/>
                </a:cubicBezTo>
                <a:cubicBezTo>
                  <a:pt x="18472" y="21529"/>
                  <a:pt x="17933" y="21523"/>
                  <a:pt x="17357" y="21544"/>
                </a:cubicBezTo>
                <a:lnTo>
                  <a:pt x="14889" y="21539"/>
                </a:lnTo>
                <a:cubicBezTo>
                  <a:pt x="14666" y="21539"/>
                  <a:pt x="14595" y="21458"/>
                  <a:pt x="14607" y="21355"/>
                </a:cubicBezTo>
                <a:cubicBezTo>
                  <a:pt x="14607" y="21257"/>
                  <a:pt x="14817" y="21138"/>
                  <a:pt x="14981" y="21106"/>
                </a:cubicBezTo>
                <a:cubicBezTo>
                  <a:pt x="15204" y="21068"/>
                  <a:pt x="15312" y="21068"/>
                  <a:pt x="15547" y="21057"/>
                </a:cubicBezTo>
                <a:cubicBezTo>
                  <a:pt x="15876" y="21046"/>
                  <a:pt x="16181" y="20970"/>
                  <a:pt x="16369" y="20845"/>
                </a:cubicBezTo>
                <a:cubicBezTo>
                  <a:pt x="16675" y="20656"/>
                  <a:pt x="17099" y="20375"/>
                  <a:pt x="17298" y="20240"/>
                </a:cubicBezTo>
                <a:cubicBezTo>
                  <a:pt x="17075" y="20245"/>
                  <a:pt x="16876" y="20239"/>
                  <a:pt x="16876" y="20223"/>
                </a:cubicBezTo>
                <a:cubicBezTo>
                  <a:pt x="16864" y="20174"/>
                  <a:pt x="16653" y="19968"/>
                  <a:pt x="15995" y="19329"/>
                </a:cubicBezTo>
                <a:cubicBezTo>
                  <a:pt x="15865" y="19199"/>
                  <a:pt x="15724" y="19076"/>
                  <a:pt x="15594" y="18962"/>
                </a:cubicBezTo>
                <a:cubicBezTo>
                  <a:pt x="15066" y="18556"/>
                  <a:pt x="14466" y="18084"/>
                  <a:pt x="14195" y="17835"/>
                </a:cubicBezTo>
                <a:cubicBezTo>
                  <a:pt x="13584" y="17288"/>
                  <a:pt x="12916" y="16817"/>
                  <a:pt x="12646" y="16346"/>
                </a:cubicBezTo>
                <a:cubicBezTo>
                  <a:pt x="12340" y="15810"/>
                  <a:pt x="11551" y="14532"/>
                  <a:pt x="11551" y="14532"/>
                </a:cubicBezTo>
                <a:cubicBezTo>
                  <a:pt x="11587" y="14581"/>
                  <a:pt x="10999" y="14960"/>
                  <a:pt x="10611" y="15317"/>
                </a:cubicBezTo>
                <a:cubicBezTo>
                  <a:pt x="10470" y="15442"/>
                  <a:pt x="10199" y="15945"/>
                  <a:pt x="10152" y="16080"/>
                </a:cubicBezTo>
                <a:cubicBezTo>
                  <a:pt x="10011" y="16432"/>
                  <a:pt x="9730" y="17137"/>
                  <a:pt x="9554" y="17375"/>
                </a:cubicBezTo>
                <a:cubicBezTo>
                  <a:pt x="9142" y="17949"/>
                  <a:pt x="8415" y="18865"/>
                  <a:pt x="7780" y="19531"/>
                </a:cubicBezTo>
                <a:lnTo>
                  <a:pt x="7038" y="20424"/>
                </a:lnTo>
                <a:cubicBezTo>
                  <a:pt x="6979" y="20489"/>
                  <a:pt x="6852" y="20532"/>
                  <a:pt x="6711" y="20532"/>
                </a:cubicBezTo>
                <a:cubicBezTo>
                  <a:pt x="6711" y="20868"/>
                  <a:pt x="6664" y="21598"/>
                  <a:pt x="6194" y="21576"/>
                </a:cubicBezTo>
                <a:cubicBezTo>
                  <a:pt x="4396" y="21495"/>
                  <a:pt x="6029" y="21469"/>
                  <a:pt x="3785" y="21485"/>
                </a:cubicBezTo>
                <a:cubicBezTo>
                  <a:pt x="2562" y="21490"/>
                  <a:pt x="1280" y="21236"/>
                  <a:pt x="516" y="20911"/>
                </a:cubicBezTo>
                <a:cubicBezTo>
                  <a:pt x="305" y="20819"/>
                  <a:pt x="176" y="20764"/>
                  <a:pt x="35" y="20678"/>
                </a:cubicBezTo>
                <a:cubicBezTo>
                  <a:pt x="-141" y="20548"/>
                  <a:pt x="364" y="20369"/>
                  <a:pt x="986" y="20439"/>
                </a:cubicBezTo>
                <a:cubicBezTo>
                  <a:pt x="2032" y="20558"/>
                  <a:pt x="2692" y="20472"/>
                  <a:pt x="3010" y="20407"/>
                </a:cubicBezTo>
                <a:cubicBezTo>
                  <a:pt x="3127" y="20380"/>
                  <a:pt x="3232" y="20342"/>
                  <a:pt x="3315" y="20299"/>
                </a:cubicBezTo>
                <a:cubicBezTo>
                  <a:pt x="3479" y="20207"/>
                  <a:pt x="3714" y="20110"/>
                  <a:pt x="3843" y="20050"/>
                </a:cubicBezTo>
                <a:cubicBezTo>
                  <a:pt x="3691" y="20023"/>
                  <a:pt x="3574" y="19996"/>
                  <a:pt x="3597" y="19974"/>
                </a:cubicBezTo>
                <a:cubicBezTo>
                  <a:pt x="3644" y="19931"/>
                  <a:pt x="4007" y="19477"/>
                  <a:pt x="4501" y="18822"/>
                </a:cubicBezTo>
                <a:cubicBezTo>
                  <a:pt x="4736" y="18480"/>
                  <a:pt x="4959" y="18155"/>
                  <a:pt x="5088" y="17960"/>
                </a:cubicBezTo>
                <a:cubicBezTo>
                  <a:pt x="5970" y="16634"/>
                  <a:pt x="6229" y="15788"/>
                  <a:pt x="6370" y="15133"/>
                </a:cubicBezTo>
                <a:cubicBezTo>
                  <a:pt x="6487" y="14575"/>
                  <a:pt x="6957" y="14358"/>
                  <a:pt x="7369" y="13617"/>
                </a:cubicBezTo>
                <a:lnTo>
                  <a:pt x="9014" y="11224"/>
                </a:lnTo>
                <a:cubicBezTo>
                  <a:pt x="9120" y="11013"/>
                  <a:pt x="8896" y="10904"/>
                  <a:pt x="8896" y="10693"/>
                </a:cubicBezTo>
                <a:cubicBezTo>
                  <a:pt x="8908" y="10211"/>
                  <a:pt x="9013" y="9323"/>
                  <a:pt x="8790" y="8852"/>
                </a:cubicBezTo>
                <a:cubicBezTo>
                  <a:pt x="7626" y="9268"/>
                  <a:pt x="5370" y="9556"/>
                  <a:pt x="5265" y="9632"/>
                </a:cubicBezTo>
                <a:cubicBezTo>
                  <a:pt x="4971" y="9827"/>
                  <a:pt x="4547" y="9973"/>
                  <a:pt x="4042" y="10055"/>
                </a:cubicBezTo>
                <a:cubicBezTo>
                  <a:pt x="3818" y="10087"/>
                  <a:pt x="3713" y="10158"/>
                  <a:pt x="3619" y="10212"/>
                </a:cubicBezTo>
                <a:lnTo>
                  <a:pt x="3443" y="10298"/>
                </a:lnTo>
                <a:cubicBezTo>
                  <a:pt x="3314" y="10331"/>
                  <a:pt x="3067" y="10346"/>
                  <a:pt x="2679" y="10205"/>
                </a:cubicBezTo>
                <a:lnTo>
                  <a:pt x="2374" y="10082"/>
                </a:lnTo>
                <a:cubicBezTo>
                  <a:pt x="2280" y="10038"/>
                  <a:pt x="2161" y="9935"/>
                  <a:pt x="2231" y="9875"/>
                </a:cubicBezTo>
                <a:lnTo>
                  <a:pt x="2150" y="9757"/>
                </a:lnTo>
                <a:cubicBezTo>
                  <a:pt x="2068" y="9703"/>
                  <a:pt x="2078" y="9626"/>
                  <a:pt x="2172" y="9577"/>
                </a:cubicBezTo>
                <a:cubicBezTo>
                  <a:pt x="2408" y="9448"/>
                  <a:pt x="2692" y="9340"/>
                  <a:pt x="2951" y="9242"/>
                </a:cubicBezTo>
                <a:cubicBezTo>
                  <a:pt x="3069" y="9199"/>
                  <a:pt x="3232" y="9171"/>
                  <a:pt x="3384" y="9176"/>
                </a:cubicBezTo>
                <a:lnTo>
                  <a:pt x="3689" y="9139"/>
                </a:lnTo>
                <a:cubicBezTo>
                  <a:pt x="3783" y="9128"/>
                  <a:pt x="3888" y="9123"/>
                  <a:pt x="3994" y="9117"/>
                </a:cubicBezTo>
                <a:cubicBezTo>
                  <a:pt x="4288" y="9112"/>
                  <a:pt x="5076" y="9031"/>
                  <a:pt x="6098" y="8381"/>
                </a:cubicBezTo>
                <a:cubicBezTo>
                  <a:pt x="6568" y="8083"/>
                  <a:pt x="7250" y="7818"/>
                  <a:pt x="7791" y="7596"/>
                </a:cubicBezTo>
                <a:cubicBezTo>
                  <a:pt x="7767" y="7536"/>
                  <a:pt x="7754" y="7439"/>
                  <a:pt x="7872" y="7352"/>
                </a:cubicBezTo>
                <a:cubicBezTo>
                  <a:pt x="8013" y="7244"/>
                  <a:pt x="8274" y="7211"/>
                  <a:pt x="8533" y="7060"/>
                </a:cubicBezTo>
                <a:cubicBezTo>
                  <a:pt x="8827" y="6253"/>
                  <a:pt x="8636" y="6193"/>
                  <a:pt x="8742" y="5711"/>
                </a:cubicBezTo>
                <a:cubicBezTo>
                  <a:pt x="8942" y="4774"/>
                  <a:pt x="9614" y="4428"/>
                  <a:pt x="10060" y="4059"/>
                </a:cubicBezTo>
                <a:cubicBezTo>
                  <a:pt x="10060" y="4059"/>
                  <a:pt x="9941" y="3973"/>
                  <a:pt x="10035" y="3924"/>
                </a:cubicBezTo>
                <a:cubicBezTo>
                  <a:pt x="10105" y="3892"/>
                  <a:pt x="10776" y="3648"/>
                  <a:pt x="10788" y="3648"/>
                </a:cubicBezTo>
                <a:cubicBezTo>
                  <a:pt x="10999" y="3589"/>
                  <a:pt x="10611" y="3437"/>
                  <a:pt x="10494" y="3318"/>
                </a:cubicBezTo>
                <a:cubicBezTo>
                  <a:pt x="10353" y="3183"/>
                  <a:pt x="10225" y="3150"/>
                  <a:pt x="9590" y="3166"/>
                </a:cubicBezTo>
                <a:cubicBezTo>
                  <a:pt x="9203" y="3171"/>
                  <a:pt x="9026" y="3096"/>
                  <a:pt x="9062" y="2939"/>
                </a:cubicBezTo>
                <a:cubicBezTo>
                  <a:pt x="9097" y="2733"/>
                  <a:pt x="8730" y="2765"/>
                  <a:pt x="8871" y="2597"/>
                </a:cubicBezTo>
                <a:cubicBezTo>
                  <a:pt x="8882" y="2581"/>
                  <a:pt x="8791" y="2534"/>
                  <a:pt x="8779" y="2523"/>
                </a:cubicBezTo>
                <a:cubicBezTo>
                  <a:pt x="8673" y="2458"/>
                  <a:pt x="8862" y="2382"/>
                  <a:pt x="8768" y="2262"/>
                </a:cubicBezTo>
                <a:cubicBezTo>
                  <a:pt x="8709" y="2192"/>
                  <a:pt x="8414" y="2187"/>
                  <a:pt x="8437" y="2041"/>
                </a:cubicBezTo>
                <a:cubicBezTo>
                  <a:pt x="8473" y="1851"/>
                  <a:pt x="9191" y="1787"/>
                  <a:pt x="9003" y="1548"/>
                </a:cubicBezTo>
                <a:cubicBezTo>
                  <a:pt x="8756" y="1245"/>
                  <a:pt x="9106" y="909"/>
                  <a:pt x="9106" y="909"/>
                </a:cubicBezTo>
                <a:cubicBezTo>
                  <a:pt x="8859" y="817"/>
                  <a:pt x="8897" y="763"/>
                  <a:pt x="9297" y="498"/>
                </a:cubicBezTo>
                <a:cubicBezTo>
                  <a:pt x="9966" y="55"/>
                  <a:pt x="11189" y="-2"/>
                  <a:pt x="11779" y="0"/>
                </a:cubicBezTo>
                <a:close/>
              </a:path>
            </a:pathLst>
          </a:custGeom>
          <a:gradFill>
            <a:gsLst>
              <a:gs pos="0">
                <a:srgbClr val="B0260D"/>
              </a:gs>
              <a:gs pos="100000">
                <a:srgbClr val="F5A09B"/>
              </a:gs>
            </a:gsLst>
            <a:lin ang="16200000"/>
          </a:gradFill>
          <a:ln>
            <a:solidFill>
              <a:srgbClr val="9C301C"/>
            </a:solidFill>
          </a:ln>
          <a:effectLst>
            <a:outerShdw blurRad="50800" dist="1270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092A6C"/>
                </a:solidFill>
              </a:defRPr>
            </a:pPr>
            <a:endParaRPr/>
          </a:p>
        </p:txBody>
      </p:sp>
      <p:pic>
        <p:nvPicPr>
          <p:cNvPr id="320" name="Изображение" descr="Изображение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flipH="1">
            <a:off x="544404" y="2950595"/>
            <a:ext cx="1117323" cy="11173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500">
        <p14:prism dir="u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roup 126"/>
          <p:cNvGrpSpPr/>
          <p:nvPr/>
        </p:nvGrpSpPr>
        <p:grpSpPr>
          <a:xfrm>
            <a:off x="6857996" y="2142569"/>
            <a:ext cx="5397506" cy="6658532"/>
            <a:chOff x="0" y="0"/>
            <a:chExt cx="5397505" cy="6658531"/>
          </a:xfrm>
        </p:grpSpPr>
        <p:pic>
          <p:nvPicPr>
            <p:cNvPr id="322" name="rac10-medowgate-013.jpg" descr="rac10-medowgate-013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4550" b="7303"/>
            <a:stretch>
              <a:fillRect/>
            </a:stretch>
          </p:blipFill>
          <p:spPr>
            <a:xfrm>
              <a:off x="12699" y="12700"/>
              <a:ext cx="5359406" cy="66204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3" name="image16.png" descr="image16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5397506" cy="66585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5" name="Shape 1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66674">
              <a:defRPr sz="7178">
                <a:effectLst>
                  <a:outerShdw blurRad="24638" dist="24638" dir="15900000" rotWithShape="0">
                    <a:srgbClr val="595650">
                      <a:alpha val="33000"/>
                    </a:srgbClr>
                  </a:outerShdw>
                </a:effectLst>
              </a:defRPr>
            </a:lvl1pPr>
          </a:lstStyle>
          <a:p>
            <a:r>
              <a:t>Что дает автоматизация TIS. </a:t>
            </a:r>
          </a:p>
        </p:txBody>
      </p:sp>
      <p:sp>
        <p:nvSpPr>
          <p:cNvPr id="326" name="Shape 128"/>
          <p:cNvSpPr txBox="1">
            <a:spLocks noGrp="1"/>
          </p:cNvSpPr>
          <p:nvPr>
            <p:ph type="body" sz="quarter" idx="1"/>
          </p:nvPr>
        </p:nvSpPr>
        <p:spPr>
          <a:xfrm>
            <a:off x="924191" y="2586235"/>
            <a:ext cx="5334001" cy="4581130"/>
          </a:xfrm>
          <a:prstGeom prst="rect">
            <a:avLst/>
          </a:prstGeom>
        </p:spPr>
        <p:txBody>
          <a:bodyPr/>
          <a:lstStyle/>
          <a:p>
            <a:pPr marL="0" indent="0" algn="ctr" defTabSz="361188">
              <a:spcBef>
                <a:spcPts val="0"/>
              </a:spcBef>
              <a:buSzTx/>
              <a:buNone/>
              <a:defRPr sz="2200">
                <a:solidFill>
                  <a:srgbClr val="4D5459"/>
                </a:solidFill>
              </a:defRPr>
            </a:pPr>
            <a:endParaRPr/>
          </a:p>
          <a:p>
            <a:pPr marL="0" indent="0" algn="ctr" defTabSz="361188">
              <a:spcBef>
                <a:spcPts val="0"/>
              </a:spcBef>
              <a:buSzTx/>
              <a:buNone/>
              <a:defRPr sz="2600">
                <a:solidFill>
                  <a:srgbClr val="4D5459"/>
                </a:solidFill>
              </a:defRPr>
            </a:pPr>
            <a:r>
              <a:t>Систему управления качества обслуживания номеров.</a:t>
            </a:r>
          </a:p>
          <a:p>
            <a:pPr marL="0" indent="0" algn="ctr" defTabSz="361188">
              <a:spcBef>
                <a:spcPts val="0"/>
              </a:spcBef>
              <a:buSzTx/>
              <a:buNone/>
              <a:defRPr sz="2600">
                <a:solidFill>
                  <a:srgbClr val="4D5459"/>
                </a:solidFill>
              </a:defRPr>
            </a:pPr>
            <a:r>
              <a:t>- - -</a:t>
            </a:r>
          </a:p>
          <a:p>
            <a:pPr marL="0" indent="0" algn="ctr" defTabSz="361188">
              <a:spcBef>
                <a:spcPts val="0"/>
              </a:spcBef>
              <a:buSzTx/>
              <a:buNone/>
              <a:defRPr sz="2600">
                <a:solidFill>
                  <a:srgbClr val="4D5459"/>
                </a:solidFill>
              </a:defRPr>
            </a:pPr>
            <a:r>
              <a:t>Систему управления службой приема и размещения гостей.</a:t>
            </a:r>
          </a:p>
          <a:p>
            <a:pPr marL="0" indent="0" algn="ctr" defTabSz="361188">
              <a:spcBef>
                <a:spcPts val="0"/>
              </a:spcBef>
              <a:buSzTx/>
              <a:buNone/>
              <a:defRPr sz="2600">
                <a:solidFill>
                  <a:srgbClr val="4D5459"/>
                </a:solidFill>
              </a:defRPr>
            </a:pPr>
            <a:r>
              <a:t>- - -</a:t>
            </a:r>
          </a:p>
          <a:p>
            <a:pPr marL="0" indent="0" algn="ctr" defTabSz="361188">
              <a:spcBef>
                <a:spcPts val="0"/>
              </a:spcBef>
              <a:buSzTx/>
              <a:buNone/>
              <a:defRPr sz="2600">
                <a:solidFill>
                  <a:srgbClr val="4D5459"/>
                </a:solidFill>
              </a:defRPr>
            </a:pPr>
            <a:r>
              <a:t>Энергоэффективность системы, автоматизации TIS, составляет 40%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roup 126"/>
          <p:cNvGrpSpPr/>
          <p:nvPr/>
        </p:nvGrpSpPr>
        <p:grpSpPr>
          <a:xfrm>
            <a:off x="6857996" y="2142569"/>
            <a:ext cx="5397506" cy="6658532"/>
            <a:chOff x="0" y="0"/>
            <a:chExt cx="5397505" cy="6658531"/>
          </a:xfrm>
        </p:grpSpPr>
        <p:pic>
          <p:nvPicPr>
            <p:cNvPr id="328" name="rac10-medowgate-013.jpg" descr="rac10-medowgate-013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4550" b="7303"/>
            <a:stretch>
              <a:fillRect/>
            </a:stretch>
          </p:blipFill>
          <p:spPr>
            <a:xfrm>
              <a:off x="12699" y="12700"/>
              <a:ext cx="5359406" cy="66204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9" name="image16.png" descr="image16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5397506" cy="66585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1" name="Shape 1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Энергонэффективность TIS. </a:t>
            </a:r>
          </a:p>
        </p:txBody>
      </p:sp>
      <p:sp>
        <p:nvSpPr>
          <p:cNvPr id="332" name="Shape 128"/>
          <p:cNvSpPr txBox="1">
            <a:spLocks noGrp="1"/>
          </p:cNvSpPr>
          <p:nvPr>
            <p:ph type="body" sz="half" idx="1"/>
          </p:nvPr>
        </p:nvSpPr>
        <p:spPr>
          <a:xfrm>
            <a:off x="511079" y="1545506"/>
            <a:ext cx="6116665" cy="760762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ctr" defTabSz="353964">
              <a:spcBef>
                <a:spcPts val="0"/>
              </a:spcBef>
              <a:buSzTx/>
              <a:buNone/>
              <a:defRPr sz="2156">
                <a:solidFill>
                  <a:srgbClr val="4D5459"/>
                </a:solidFill>
              </a:defRPr>
            </a:pPr>
            <a:endParaRPr/>
          </a:p>
          <a:p>
            <a:pPr marL="0" indent="0" algn="ctr" defTabSz="353964">
              <a:spcBef>
                <a:spcPts val="0"/>
              </a:spcBef>
              <a:buSzTx/>
              <a:buNone/>
              <a:defRPr sz="2548">
                <a:solidFill>
                  <a:srgbClr val="4D5459"/>
                </a:solidFill>
              </a:defRPr>
            </a:pPr>
            <a:r>
              <a:rPr sz="2156"/>
              <a:t>Использование в проектах датчиков F 10 и датчиков движения. позволяет экономит на электроэнергии  от 20% до 60%</a:t>
            </a:r>
          </a:p>
          <a:p>
            <a:pPr marL="0" indent="0" algn="ctr" defTabSz="353964">
              <a:spcBef>
                <a:spcPts val="0"/>
              </a:spcBef>
              <a:buSzTx/>
              <a:buNone/>
              <a:defRPr sz="2548">
                <a:solidFill>
                  <a:srgbClr val="4D5459"/>
                </a:solidFill>
              </a:defRPr>
            </a:pPr>
            <a:r>
              <a:t>- - -</a:t>
            </a:r>
          </a:p>
          <a:p>
            <a:pPr marL="0" indent="0" algn="ctr" defTabSz="353964">
              <a:spcBef>
                <a:spcPts val="0"/>
              </a:spcBef>
              <a:buSzTx/>
              <a:buNone/>
              <a:defRPr sz="2352">
                <a:solidFill>
                  <a:srgbClr val="4D5459"/>
                </a:solidFill>
              </a:defRPr>
            </a:pPr>
            <a:r>
              <a:rPr sz="2156"/>
              <a:t>Использование магнитных датчиков в окнах, дает так же экономию, отключая кондиционер при открытии окна, тем самым исключая его работу в холостую.</a:t>
            </a:r>
          </a:p>
          <a:p>
            <a:pPr marL="0" indent="0" algn="ctr" defTabSz="353964">
              <a:spcBef>
                <a:spcPts val="0"/>
              </a:spcBef>
              <a:buSzTx/>
              <a:buNone/>
              <a:defRPr sz="2352">
                <a:solidFill>
                  <a:srgbClr val="4D5459"/>
                </a:solidFill>
              </a:defRPr>
            </a:pPr>
            <a:r>
              <a:rPr sz="2156"/>
              <a:t>Шторы снижают прогрев комнаты в жаркие летние дни тем самым снижают затраты на её охлаждение </a:t>
            </a:r>
          </a:p>
          <a:p>
            <a:pPr marL="0" indent="0" algn="ctr" defTabSz="353964">
              <a:spcBef>
                <a:spcPts val="0"/>
              </a:spcBef>
              <a:buSzTx/>
              <a:buNone/>
              <a:defRPr sz="2352">
                <a:solidFill>
                  <a:srgbClr val="4D5459"/>
                </a:solidFill>
              </a:defRPr>
            </a:pPr>
            <a:r>
              <a:rPr sz="2156"/>
              <a:t>таким образом автоматизация управления кондиционером в номере экономит </a:t>
            </a:r>
          </a:p>
          <a:p>
            <a:pPr marL="0" indent="0" algn="ctr" defTabSz="353964">
              <a:spcBef>
                <a:spcPts val="0"/>
              </a:spcBef>
              <a:buSzTx/>
              <a:buNone/>
              <a:defRPr sz="2352">
                <a:solidFill>
                  <a:srgbClr val="4D5459"/>
                </a:solidFill>
              </a:defRPr>
            </a:pPr>
            <a:r>
              <a:rPr sz="2156"/>
              <a:t>от 10% до 30%</a:t>
            </a:r>
          </a:p>
          <a:p>
            <a:pPr marL="0" indent="0" algn="ctr" defTabSz="353964">
              <a:spcBef>
                <a:spcPts val="0"/>
              </a:spcBef>
              <a:buSzTx/>
              <a:buNone/>
              <a:defRPr sz="2352">
                <a:solidFill>
                  <a:srgbClr val="4D5459"/>
                </a:solidFill>
              </a:defRPr>
            </a:pPr>
            <a:r>
              <a:t>- - -</a:t>
            </a:r>
          </a:p>
          <a:p>
            <a:pPr marL="0" indent="0" algn="ctr" defTabSz="353964">
              <a:spcBef>
                <a:spcPts val="0"/>
              </a:spcBef>
              <a:buSzTx/>
              <a:buNone/>
              <a:defRPr sz="2156">
                <a:solidFill>
                  <a:srgbClr val="4D5459"/>
                </a:solidFill>
              </a:defRPr>
            </a:pPr>
            <a:r>
              <a:t>В зимний период используя автоматику управления теплыми полами и батареями экономия на теплоносителе составляет</a:t>
            </a:r>
          </a:p>
          <a:p>
            <a:pPr marL="0" indent="0" algn="ctr" defTabSz="353964">
              <a:spcBef>
                <a:spcPts val="0"/>
              </a:spcBef>
              <a:buSzTx/>
              <a:buNone/>
              <a:defRPr sz="2156">
                <a:solidFill>
                  <a:srgbClr val="4D5459"/>
                </a:solidFill>
              </a:defRPr>
            </a:pPr>
            <a:r>
              <a:t> от 20% до 40%</a:t>
            </a:r>
          </a:p>
          <a:p>
            <a:pPr marL="0" indent="0" algn="ctr" defTabSz="353964">
              <a:spcBef>
                <a:spcPts val="0"/>
              </a:spcBef>
              <a:buSzTx/>
              <a:buNone/>
              <a:defRPr sz="2156">
                <a:solidFill>
                  <a:srgbClr val="4D5459"/>
                </a:solidFill>
              </a:defRPr>
            </a:pPr>
            <a:r>
              <a:t>- - - </a:t>
            </a:r>
          </a:p>
          <a:p>
            <a:pPr marL="0" indent="0" algn="ctr" defTabSz="353964">
              <a:spcBef>
                <a:spcPts val="0"/>
              </a:spcBef>
              <a:buSzTx/>
              <a:buNone/>
              <a:defRPr sz="2156">
                <a:solidFill>
                  <a:srgbClr val="4D5459"/>
                </a:solidFill>
              </a:defRPr>
            </a:pPr>
            <a:r>
              <a:t>Логический модуль TIS позволяет автоматизировать большое количество циклических задач исключая человеческий фактор.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13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TIS Technology</a:t>
            </a:r>
          </a:p>
        </p:txBody>
      </p:sp>
      <p:sp>
        <p:nvSpPr>
          <p:cNvPr id="335" name="Shape 131"/>
          <p:cNvSpPr txBox="1">
            <a:spLocks noGrp="1"/>
          </p:cNvSpPr>
          <p:nvPr>
            <p:ph type="subTitle" sz="half" idx="1"/>
          </p:nvPr>
        </p:nvSpPr>
        <p:spPr>
          <a:xfrm>
            <a:off x="813208" y="7598833"/>
            <a:ext cx="11836403" cy="3790530"/>
          </a:xfrm>
          <a:prstGeom prst="rect">
            <a:avLst/>
          </a:prstGeom>
        </p:spPr>
        <p:txBody>
          <a:bodyPr/>
          <a:lstStyle/>
          <a:p>
            <a:r>
              <a:t>г Москва</a:t>
            </a:r>
          </a:p>
          <a:p>
            <a:pPr>
              <a:defRPr u="sng"/>
            </a:pPr>
            <a:r>
              <a:t>www.tisautomation.ru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roup 50"/>
          <p:cNvGrpSpPr/>
          <p:nvPr/>
        </p:nvGrpSpPr>
        <p:grpSpPr>
          <a:xfrm>
            <a:off x="6858000" y="2349500"/>
            <a:ext cx="5397500" cy="6451600"/>
            <a:chOff x="0" y="0"/>
            <a:chExt cx="5397500" cy="6451600"/>
          </a:xfrm>
        </p:grpSpPr>
        <p:pic>
          <p:nvPicPr>
            <p:cNvPr id="144" name="330778-14061PSU951.jpg" descr="330778-14061PSU951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17" r="8216"/>
            <a:stretch>
              <a:fillRect/>
            </a:stretch>
          </p:blipFill>
          <p:spPr>
            <a:xfrm>
              <a:off x="12698" y="12700"/>
              <a:ext cx="5359403" cy="6413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5" name="image6.png" descr="image6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397500" cy="6451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7" name="Shape 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TIS Technology</a:t>
            </a:r>
          </a:p>
        </p:txBody>
      </p:sp>
      <p:sp>
        <p:nvSpPr>
          <p:cNvPr id="148" name="Shape 52"/>
          <p:cNvSpPr txBox="1">
            <a:spLocks noGrp="1"/>
          </p:cNvSpPr>
          <p:nvPr>
            <p:ph type="body" sz="half" idx="1"/>
          </p:nvPr>
        </p:nvSpPr>
        <p:spPr>
          <a:xfrm>
            <a:off x="762000" y="2067119"/>
            <a:ext cx="5397500" cy="7016362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 algn="ctr" defTabSz="373151">
              <a:lnSpc>
                <a:spcPct val="115000"/>
              </a:lnSpc>
              <a:spcBef>
                <a:spcPts val="800"/>
              </a:spcBef>
              <a:buSzTx/>
              <a:buNone/>
              <a:defRPr sz="2200">
                <a:solidFill>
                  <a:srgbClr val="4D5459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Наша компания уже много лет успешно реализует проекты  систем автоматизации отелей на базе передового оборудования </a:t>
            </a:r>
          </a:p>
          <a:p>
            <a:pPr marL="0" indent="0" algn="ctr" defTabSz="373151">
              <a:lnSpc>
                <a:spcPct val="115000"/>
              </a:lnSpc>
              <a:spcBef>
                <a:spcPts val="800"/>
              </a:spcBef>
              <a:buSzTx/>
              <a:buNone/>
              <a:defRPr sz="2200">
                <a:solidFill>
                  <a:srgbClr val="4D5459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TIS Technology (Texas Intelligent Systems).</a:t>
            </a:r>
          </a:p>
          <a:p>
            <a:pPr marL="0" indent="0" algn="ctr" defTabSz="373151">
              <a:lnSpc>
                <a:spcPct val="115000"/>
              </a:lnSpc>
              <a:spcBef>
                <a:spcPts val="800"/>
              </a:spcBef>
              <a:buSzTx/>
              <a:buNone/>
              <a:defRPr sz="2200">
                <a:solidFill>
                  <a:srgbClr val="4D5459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Это гибкая и универсальная система способная автоматизировать все инженерные системы отеля, и способна превратить его в современный, высокотехнологичный и энергоэффективный «организм».</a:t>
            </a:r>
          </a:p>
          <a:p>
            <a:pPr marL="0" indent="0" algn="ctr" defTabSz="373151">
              <a:lnSpc>
                <a:spcPct val="115000"/>
              </a:lnSpc>
              <a:spcBef>
                <a:spcPts val="800"/>
              </a:spcBef>
              <a:buSzTx/>
              <a:buNone/>
              <a:defRPr sz="2200">
                <a:solidFill>
                  <a:srgbClr val="4D5459"/>
                </a:solidFill>
              </a:defRPr>
            </a:pPr>
            <a:r>
              <a:t> Оснащение отельного комплекса системой </a:t>
            </a:r>
          </a:p>
          <a:p>
            <a:pPr marL="0" indent="0" algn="ctr" defTabSz="379474">
              <a:spcBef>
                <a:spcPts val="0"/>
              </a:spcBef>
              <a:buSzTx/>
              <a:buNone/>
              <a:defRPr sz="2200">
                <a:solidFill>
                  <a:srgbClr val="4D5459"/>
                </a:solidFill>
              </a:defRPr>
            </a:pPr>
            <a:r>
              <a:t>автоматизации TIS поднимет уровень комфорта, безопасности, а также привлекательности его для гостей!   </a:t>
            </a:r>
          </a:p>
          <a:p>
            <a:pPr marL="0" indent="0" algn="ctr" defTabSz="379474">
              <a:spcBef>
                <a:spcPts val="0"/>
              </a:spcBef>
              <a:buSzTx/>
              <a:buNone/>
              <a:defRPr sz="2200">
                <a:solidFill>
                  <a:srgbClr val="4D5459"/>
                </a:solidFill>
              </a:defRPr>
            </a:pPr>
            <a:r>
              <a:t>  А для владельца отеля, снижает его затраты на электроэнергию и тепло энергию до 40%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59"/>
          <p:cNvGrpSpPr/>
          <p:nvPr/>
        </p:nvGrpSpPr>
        <p:grpSpPr>
          <a:xfrm>
            <a:off x="6858000" y="2349500"/>
            <a:ext cx="5397500" cy="6451600"/>
            <a:chOff x="0" y="0"/>
            <a:chExt cx="5397500" cy="6451600"/>
          </a:xfrm>
        </p:grpSpPr>
        <p:pic>
          <p:nvPicPr>
            <p:cNvPr id="150" name="330778-14061PSU951.jpg" descr="330778-14061PSU951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17" r="8216"/>
            <a:stretch>
              <a:fillRect/>
            </a:stretch>
          </p:blipFill>
          <p:spPr>
            <a:xfrm>
              <a:off x="12698" y="12700"/>
              <a:ext cx="5359403" cy="6413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1" name="image6.png" descr="image6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397500" cy="6451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3" name="Shape 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37462">
              <a:defRPr sz="6800">
                <a:effectLst>
                  <a:outerShdw blurRad="25400" dist="23368" dir="15900000" rotWithShape="0">
                    <a:srgbClr val="595650">
                      <a:alpha val="33000"/>
                    </a:srgbClr>
                  </a:outerShdw>
                </a:effectLst>
              </a:defRPr>
            </a:lvl1pPr>
          </a:lstStyle>
          <a:p>
            <a:r>
              <a:t>Преимущества TIS Technology</a:t>
            </a:r>
          </a:p>
        </p:txBody>
      </p:sp>
      <p:sp>
        <p:nvSpPr>
          <p:cNvPr id="154" name="Shape 61"/>
          <p:cNvSpPr txBox="1"/>
          <p:nvPr/>
        </p:nvSpPr>
        <p:spPr>
          <a:xfrm>
            <a:off x="507998" y="2336878"/>
            <a:ext cx="5676058" cy="6372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 fontScale="92500"/>
          </a:bodyPr>
          <a:lstStyle/>
          <a:p>
            <a:pPr defTabSz="236524">
              <a:defRPr sz="2600">
                <a:solidFill>
                  <a:srgbClr val="3C3C3C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t>TIS - способен дать максимально гибкий подход к решению автоматизации отеля, так как является, системой децентрализованной.  А значит, вы выбираете те функции автоматизации,  которые нужны именно для данного номера и платите только за них, но при необходимости можете с легкостью добавлять необходимый для Вас функционал.</a:t>
            </a:r>
          </a:p>
          <a:p>
            <a:pPr defTabSz="236524">
              <a:defRPr sz="2600">
                <a:solidFill>
                  <a:srgbClr val="3C3C3C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t>Система  диспетчирезации отеля TIS, способна оперативно собирать сервисные и аварийные заявки из  номеров и оперативно реагировать на них. Система так же отслеживает статус выполнения всех заявок.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Используя TIS Technology</a:t>
            </a:r>
          </a:p>
        </p:txBody>
      </p:sp>
      <p:sp>
        <p:nvSpPr>
          <p:cNvPr id="157" name="Shape 55"/>
          <p:cNvSpPr txBox="1"/>
          <p:nvPr/>
        </p:nvSpPr>
        <p:spPr>
          <a:xfrm>
            <a:off x="762000" y="1917891"/>
            <a:ext cx="11480800" cy="673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 defTabSz="493941">
              <a:defRPr sz="2225">
                <a:effectLst>
                  <a:outerShdw blurRad="22606" dist="21475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  <a:p>
            <a:pPr defTabSz="493941">
              <a:defRPr sz="2225">
                <a:effectLst>
                  <a:outerShdw blurRad="22606" dist="21475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  <a:p>
            <a:pPr defTabSz="493941">
              <a:defRPr sz="2225">
                <a:effectLst>
                  <a:outerShdw blurRad="22606" dist="21475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  <a:r>
              <a:t>Вы сможете ежемесячно экономить</a:t>
            </a:r>
          </a:p>
          <a:p>
            <a:pPr defTabSz="493941">
              <a:defRPr sz="2225">
                <a:effectLst>
                  <a:outerShdw blurRad="22606" dist="21475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  <a:r>
              <a:t>на электроэнергии и отоплении до 40%</a:t>
            </a:r>
          </a:p>
          <a:p>
            <a:pPr defTabSz="493941">
              <a:defRPr sz="2225">
                <a:effectLst>
                  <a:outerShdw blurRad="22606" dist="21475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  <a:p>
            <a:pPr defTabSz="493941">
              <a:defRPr sz="2225">
                <a:effectLst>
                  <a:outerShdw blurRad="22606" dist="21475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  <a:r>
              <a:t>Оперативно получать запросы из номеров на сервисное обслуживание, видеть статус запроса.</a:t>
            </a:r>
          </a:p>
          <a:p>
            <a:pPr defTabSz="493941">
              <a:defRPr sz="2225">
                <a:effectLst>
                  <a:outerShdw blurRad="22606" dist="21475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  <a:p>
            <a:pPr defTabSz="493941">
              <a:defRPr sz="2225">
                <a:effectLst>
                  <a:outerShdw blurRad="22606" dist="21475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  <a:r>
              <a:t>Оперативно получать информацию об аварийных ситуациях в номерах и контролировать их устранение.</a:t>
            </a:r>
          </a:p>
          <a:p>
            <a:pPr defTabSz="493941">
              <a:defRPr sz="2225">
                <a:effectLst>
                  <a:outerShdw blurRad="22606" dist="21475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  <a:p>
            <a:pPr defTabSz="493941">
              <a:defRPr sz="2225">
                <a:effectLst>
                  <a:outerShdw blurRad="22606" dist="21475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  <a:r>
              <a:t>Вы сможете управлять освещением, шторами, климатом и другими устройствами в отеле с помощью бесплатных приложений для смартфонов и планшетов.</a:t>
            </a:r>
          </a:p>
          <a:p>
            <a:pPr defTabSz="493941">
              <a:defRPr sz="2225">
                <a:effectLst>
                  <a:outerShdw blurRad="22606" dist="21475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  <a:p>
            <a:pPr defTabSz="493941">
              <a:defRPr sz="2225">
                <a:effectLst>
                  <a:outerShdw blurRad="22606" dist="21475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  <a:r>
              <a:t>Контроль доступа для гостей отеля и для обслуживающего персонала.</a:t>
            </a:r>
          </a:p>
          <a:p>
            <a:pPr defTabSz="493941">
              <a:defRPr sz="2225">
                <a:effectLst>
                  <a:outerShdw blurRad="22606" dist="21475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  <a:p>
            <a:pPr defTabSz="493941">
              <a:defRPr sz="2225">
                <a:effectLst>
                  <a:outerShdw blurRad="22606" dist="21475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  <a:r>
              <a:t>Режим энергосбережения гость не в номере</a:t>
            </a:r>
          </a:p>
          <a:p>
            <a:pPr defTabSz="493941">
              <a:defRPr sz="2225">
                <a:effectLst>
                  <a:outerShdw blurRad="22606" dist="21475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  <a:p>
            <a:pPr defTabSz="493941">
              <a:defRPr sz="2225">
                <a:effectLst>
                  <a:outerShdw blurRad="22606" dist="21475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  <a:r>
              <a:t>Автоматическое поддержания комфортной температуры в местах общего пользования</a:t>
            </a:r>
          </a:p>
          <a:p>
            <a:pPr defTabSz="493941">
              <a:defRPr sz="2225">
                <a:effectLst>
                  <a:outerShdw blurRad="22606" dist="21475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  <a:p>
            <a:pPr defTabSz="493941">
              <a:defRPr sz="2225">
                <a:effectLst>
                  <a:outerShdw blurRad="22606" dist="21475" dir="15900000" rotWithShape="0">
                    <a:srgbClr val="595650">
                      <a:alpha val="33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  <a:r>
              <a:t>Автоматическое управление светом и климатом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2992">
              <a:defRPr sz="4200">
                <a:effectLst>
                  <a:outerShdw blurRad="12700" dist="14478" dir="15900000" rotWithShape="0">
                    <a:srgbClr val="595650">
                      <a:alpha val="33000"/>
                    </a:srgbClr>
                  </a:outerShdw>
                </a:effectLst>
              </a:defRPr>
            </a:pPr>
            <a:r>
              <a:t>Типовая автоматизация номера </a:t>
            </a:r>
          </a:p>
          <a:p>
            <a:pPr defTabSz="332992">
              <a:defRPr sz="4200">
                <a:effectLst>
                  <a:outerShdw blurRad="12700" dist="14478" dir="15900000" rotWithShape="0">
                    <a:srgbClr val="595650">
                      <a:alpha val="33000"/>
                    </a:srgbClr>
                  </a:outerShdw>
                </a:effectLst>
              </a:defRPr>
            </a:pPr>
            <a:r>
              <a:t>TIS Technology</a:t>
            </a:r>
          </a:p>
        </p:txBody>
      </p:sp>
      <p:sp>
        <p:nvSpPr>
          <p:cNvPr id="160" name="Shape 76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t>Расшифровка стоимости по базовому функционалу номера.</a:t>
            </a:r>
          </a:p>
        </p:txBody>
      </p:sp>
      <p:pic>
        <p:nvPicPr>
          <p:cNvPr id="161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1826" y="460540"/>
            <a:ext cx="9601148" cy="6400765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81"/>
          <p:cNvSpPr txBox="1">
            <a:spLocks noGrp="1"/>
          </p:cNvSpPr>
          <p:nvPr>
            <p:ph type="title"/>
          </p:nvPr>
        </p:nvSpPr>
        <p:spPr>
          <a:xfrm>
            <a:off x="762000" y="288075"/>
            <a:ext cx="11480800" cy="1524004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Эконом</a:t>
            </a:r>
            <a:r>
              <a:rPr smtClean="0"/>
              <a:t> </a:t>
            </a:r>
            <a:r>
              <a:t>номер</a:t>
            </a:r>
          </a:p>
        </p:txBody>
      </p:sp>
      <p:sp>
        <p:nvSpPr>
          <p:cNvPr id="164" name="Shape 83"/>
          <p:cNvSpPr txBox="1"/>
          <p:nvPr/>
        </p:nvSpPr>
        <p:spPr>
          <a:xfrm>
            <a:off x="574947" y="7805874"/>
            <a:ext cx="11854906" cy="1524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marL="406400" indent="-406400">
              <a:spcBef>
                <a:spcPts val="4000"/>
              </a:spcBef>
              <a:buSzPct val="30000"/>
              <a:buBlip>
                <a:blip r:embed="rId2"/>
              </a:buBlip>
              <a:defRPr sz="32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Стоимость </a:t>
            </a:r>
            <a:r>
              <a:rPr/>
              <a:t>автоматики </a:t>
            </a:r>
            <a:r>
              <a:rPr lang="ru-RU" dirty="0" smtClean="0"/>
              <a:t>эконом</a:t>
            </a:r>
            <a:r>
              <a:rPr smtClean="0"/>
              <a:t> </a:t>
            </a:r>
            <a:r>
              <a:t>номера </a:t>
            </a:r>
            <a:r>
              <a:rPr/>
              <a:t>- </a:t>
            </a:r>
            <a:r>
              <a:rPr lang="ru-RU" dirty="0" smtClean="0"/>
              <a:t>1</a:t>
            </a:r>
            <a:r>
              <a:rPr smtClean="0"/>
              <a:t> </a:t>
            </a:r>
            <a:r>
              <a:rPr lang="en-US" dirty="0" smtClean="0"/>
              <a:t>198</a:t>
            </a:r>
            <a:r>
              <a:rPr smtClean="0"/>
              <a:t>$</a:t>
            </a:r>
            <a:endParaRPr/>
          </a:p>
        </p:txBody>
      </p:sp>
      <p:pic>
        <p:nvPicPr>
          <p:cNvPr id="165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rcRect l="8072" t="5098" r="5848" b="11634"/>
          <a:stretch>
            <a:fillRect/>
          </a:stretch>
        </p:blipFill>
        <p:spPr>
          <a:xfrm>
            <a:off x="704240" y="2005607"/>
            <a:ext cx="11970411" cy="57424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Функционал стандартного номер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79044">
              <a:defRPr sz="6068">
                <a:effectLst>
                  <a:outerShdw blurRad="20828" dist="20828" dir="15900000" rotWithShape="0">
                    <a:srgbClr val="595650">
                      <a:alpha val="33000"/>
                    </a:srgbClr>
                  </a:outerShdw>
                </a:effectLst>
              </a:defRPr>
            </a:lvl1pPr>
          </a:lstStyle>
          <a:p>
            <a:r>
              <a:rPr/>
              <a:t>Функционал </a:t>
            </a:r>
            <a:r>
              <a:rPr lang="ru-RU" dirty="0" smtClean="0"/>
              <a:t>эконом</a:t>
            </a:r>
            <a:r>
              <a:rPr smtClean="0"/>
              <a:t> </a:t>
            </a:r>
            <a:r>
              <a:t>номера</a:t>
            </a:r>
          </a:p>
        </p:txBody>
      </p:sp>
      <p:sp>
        <p:nvSpPr>
          <p:cNvPr id="168" name="Шесть диммируемых групп света…"/>
          <p:cNvSpPr txBox="1">
            <a:spLocks noGrp="1"/>
          </p:cNvSpPr>
          <p:nvPr>
            <p:ph type="body" idx="1"/>
          </p:nvPr>
        </p:nvSpPr>
        <p:spPr>
          <a:xfrm>
            <a:off x="762000" y="1914503"/>
            <a:ext cx="11480800" cy="71819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rPr lang="ru-RU" dirty="0" smtClean="0"/>
              <a:t>Семь</a:t>
            </a:r>
            <a:r>
              <a:rPr smtClean="0"/>
              <a:t> </a:t>
            </a:r>
            <a:r>
              <a:rPr smtClean="0"/>
              <a:t>групп </a:t>
            </a:r>
            <a:r>
              <a:t>света</a:t>
            </a:r>
          </a:p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t>Управление кондиционером (сплит система)</a:t>
            </a:r>
          </a:p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t>Управление батареями</a:t>
            </a:r>
          </a:p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t>Управление ТВ с панели</a:t>
            </a:r>
          </a:p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rPr smtClean="0"/>
              <a:t>Управление </a:t>
            </a:r>
            <a:r>
              <a:t>со смартфона</a:t>
            </a:r>
          </a:p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t>Безопасность (магнитные датчики  </a:t>
            </a:r>
            <a:r>
              <a:rPr/>
              <a:t>дверь </a:t>
            </a:r>
            <a:r>
              <a:rPr smtClean="0"/>
              <a:t>окно)</a:t>
            </a:r>
            <a:endParaRPr/>
          </a:p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t>Пожарное оповещение</a:t>
            </a:r>
          </a:p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rPr/>
              <a:t>Оповещение </a:t>
            </a:r>
            <a:r>
              <a:rPr smtClean="0"/>
              <a:t>протечки</a:t>
            </a:r>
            <a:r>
              <a:rPr lang="en-US" dirty="0" smtClean="0"/>
              <a:t> (</a:t>
            </a:r>
            <a:r>
              <a:rPr lang="ru-RU" dirty="0" smtClean="0"/>
              <a:t>перекрытие</a:t>
            </a:r>
            <a:r>
              <a:rPr lang="en-US" dirty="0" smtClean="0"/>
              <a:t>)</a:t>
            </a:r>
            <a:endParaRPr/>
          </a:p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t>Вызов сервисных служб (уборка, стирка и пр.)</a:t>
            </a:r>
          </a:p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t>Автоматическое поддержание температуры в номере</a:t>
            </a:r>
          </a:p>
          <a:p>
            <a:pPr marL="288036" indent="-288036" defTabSz="315468">
              <a:spcBef>
                <a:spcPts val="2200"/>
              </a:spcBef>
              <a:buBlip>
                <a:blip r:embed="rId2"/>
              </a:buBlip>
              <a:defRPr sz="2268"/>
            </a:pPr>
            <a:r>
              <a:t>Мультирум в номер (опционально от 530$ до 730$ 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eatherBook">
  <a:themeElements>
    <a:clrScheme name="LeatherBook">
      <a:dk1>
        <a:srgbClr val="6C6963"/>
      </a:dk1>
      <a:lt1>
        <a:srgbClr val="092A6C"/>
      </a:lt1>
      <a:dk2>
        <a:srgbClr val="A7A7A7"/>
      </a:dk2>
      <a:lt2>
        <a:srgbClr val="535353"/>
      </a:lt2>
      <a:accent1>
        <a:srgbClr val="5B7376"/>
      </a:accent1>
      <a:accent2>
        <a:srgbClr val="9B9E5B"/>
      </a:accent2>
      <a:accent3>
        <a:srgbClr val="CC943D"/>
      </a:accent3>
      <a:accent4>
        <a:srgbClr val="A55A01"/>
      </a:accent4>
      <a:accent5>
        <a:srgbClr val="9D3320"/>
      </a:accent5>
      <a:accent6>
        <a:srgbClr val="83525A"/>
      </a:accent6>
      <a:hlink>
        <a:srgbClr val="0000FF"/>
      </a:hlink>
      <a:folHlink>
        <a:srgbClr val="FF00FF"/>
      </a:folHlink>
    </a:clrScheme>
    <a:fontScheme name="LeatherBook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Leather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92A6C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127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6C6963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6C6963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LeatherBook">
  <a:themeElements>
    <a:clrScheme name="LeatherBoo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7376"/>
      </a:accent1>
      <a:accent2>
        <a:srgbClr val="9B9E5B"/>
      </a:accent2>
      <a:accent3>
        <a:srgbClr val="CC943D"/>
      </a:accent3>
      <a:accent4>
        <a:srgbClr val="A55A01"/>
      </a:accent4>
      <a:accent5>
        <a:srgbClr val="9D3320"/>
      </a:accent5>
      <a:accent6>
        <a:srgbClr val="83525A"/>
      </a:accent6>
      <a:hlink>
        <a:srgbClr val="0000FF"/>
      </a:hlink>
      <a:folHlink>
        <a:srgbClr val="FF00FF"/>
      </a:folHlink>
    </a:clrScheme>
    <a:fontScheme name="LeatherBook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Leather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92A6C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127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6C6963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6C6963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1298</Words>
  <PresentationFormat>Произвольный</PresentationFormat>
  <Paragraphs>590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LeatherBook</vt:lpstr>
      <vt:lpstr>ОТЕЛЬ</vt:lpstr>
      <vt:lpstr> TIS Technology</vt:lpstr>
      <vt:lpstr>Содержание </vt:lpstr>
      <vt:lpstr>TIS Technology</vt:lpstr>
      <vt:lpstr>Преимущества TIS Technology</vt:lpstr>
      <vt:lpstr>Используя TIS Technology</vt:lpstr>
      <vt:lpstr>Типовая автоматизация номера  TIS Technology</vt:lpstr>
      <vt:lpstr>Эконом номер</vt:lpstr>
      <vt:lpstr>Функционал эконом номера</vt:lpstr>
      <vt:lpstr>Расшифровка стоимости  эконом номера</vt:lpstr>
      <vt:lpstr>Стандартный номер</vt:lpstr>
      <vt:lpstr>Функционал стандартного номера</vt:lpstr>
      <vt:lpstr>Расшифровка стоимости  стандартного номера</vt:lpstr>
      <vt:lpstr>VIP номер</vt:lpstr>
      <vt:lpstr>Функционал VIP номера</vt:lpstr>
      <vt:lpstr>Расшифровка стоимости  стандартного номера</vt:lpstr>
      <vt:lpstr>Слайд 17</vt:lpstr>
      <vt:lpstr>Панели управления</vt:lpstr>
      <vt:lpstr>Слайд 19</vt:lpstr>
      <vt:lpstr>Слайд 20</vt:lpstr>
      <vt:lpstr>Диспетчеризация номера  TIS Technology</vt:lpstr>
      <vt:lpstr>Система управления качества обслуживания номеров</vt:lpstr>
      <vt:lpstr>Обслуживание номеров</vt:lpstr>
      <vt:lpstr>Обслуживание номеров</vt:lpstr>
      <vt:lpstr>Обслуживание номеров</vt:lpstr>
      <vt:lpstr>Обслуживание номеров</vt:lpstr>
      <vt:lpstr>Обслуживание номеров</vt:lpstr>
      <vt:lpstr>Система управления службой приема и размещения гостей</vt:lpstr>
      <vt:lpstr>Слайд 29</vt:lpstr>
      <vt:lpstr>Слайд 30</vt:lpstr>
      <vt:lpstr>Слайд 31</vt:lpstr>
      <vt:lpstr>Система управления службой приема и размещения гостей</vt:lpstr>
      <vt:lpstr>Что дает автоматизация TIS. </vt:lpstr>
      <vt:lpstr>Энергонэффективность TIS. </vt:lpstr>
      <vt:lpstr>TIS Technology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ОТЕЛЬ</dc:title>
  <dc:creator>ASUS</dc:creator>
  <cp:lastModifiedBy>ASUS</cp:lastModifiedBy>
  <cp:revision>3</cp:revision>
  <dcterms:modified xsi:type="dcterms:W3CDTF">2019-01-15T19:55:35Z</dcterms:modified>
</cp:coreProperties>
</file>